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82" r:id="rId7"/>
    <p:sldId id="261" r:id="rId8"/>
    <p:sldId id="262" r:id="rId9"/>
    <p:sldId id="263" r:id="rId10"/>
    <p:sldId id="265" r:id="rId11"/>
    <p:sldId id="266" r:id="rId12"/>
    <p:sldId id="268" r:id="rId13"/>
    <p:sldId id="269" r:id="rId14"/>
    <p:sldId id="270" r:id="rId15"/>
    <p:sldId id="271" r:id="rId16"/>
    <p:sldId id="272" r:id="rId17"/>
    <p:sldId id="273" r:id="rId18"/>
    <p:sldId id="274" r:id="rId19"/>
    <p:sldId id="275" r:id="rId20"/>
    <p:sldId id="281"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72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1982D-ABC2-4AD8-9A60-ACFAC6DDE939}" type="doc">
      <dgm:prSet loTypeId="urn:microsoft.com/office/officeart/2005/8/layout/vList3" loCatId="list" qsTypeId="urn:microsoft.com/office/officeart/2005/8/quickstyle/simple5" qsCatId="simple" csTypeId="urn:microsoft.com/office/officeart/2005/8/colors/colorful3" csCatId="colorful" phldr="1"/>
      <dgm:spPr/>
      <dgm:t>
        <a:bodyPr/>
        <a:lstStyle/>
        <a:p>
          <a:pPr rtl="1"/>
          <a:endParaRPr lang="fa-IR"/>
        </a:p>
      </dgm:t>
    </dgm:pt>
    <dgm:pt modelId="{625AF782-1603-40F8-B734-C5F8079DFB99}">
      <dgm:prSet>
        <dgm:style>
          <a:lnRef idx="1">
            <a:schemeClr val="accent2"/>
          </a:lnRef>
          <a:fillRef idx="3">
            <a:schemeClr val="accent2"/>
          </a:fillRef>
          <a:effectRef idx="2">
            <a:schemeClr val="accent2"/>
          </a:effectRef>
          <a:fontRef idx="minor">
            <a:schemeClr val="lt1"/>
          </a:fontRef>
        </dgm:style>
      </dgm:prSet>
      <dgm:spPr/>
      <dgm:t>
        <a:bodyPr/>
        <a:lstStyle/>
        <a:p>
          <a:pPr rtl="1"/>
          <a:r>
            <a:rPr lang="fa-IR" b="1" dirty="0" smtClean="0">
              <a:solidFill>
                <a:schemeClr val="tx1"/>
              </a:solidFill>
              <a:cs typeface="B Nazanin" pitchFamily="2" charset="-78"/>
            </a:rPr>
            <a:t>1- الگوی مرحله ای رشد خطی</a:t>
          </a:r>
          <a:endParaRPr lang="fa-IR" b="1" dirty="0">
            <a:solidFill>
              <a:schemeClr val="tx1"/>
            </a:solidFill>
            <a:cs typeface="B Nazanin" pitchFamily="2" charset="-78"/>
          </a:endParaRPr>
        </a:p>
      </dgm:t>
    </dgm:pt>
    <dgm:pt modelId="{6669C18E-F467-4D83-AD7B-161BFE071D2A}" type="parTrans" cxnId="{A17E4FC5-679D-4215-8BF3-74F6B01553EB}">
      <dgm:prSet/>
      <dgm:spPr/>
      <dgm:t>
        <a:bodyPr/>
        <a:lstStyle/>
        <a:p>
          <a:pPr rtl="1"/>
          <a:endParaRPr lang="fa-IR"/>
        </a:p>
      </dgm:t>
    </dgm:pt>
    <dgm:pt modelId="{C4B8C9B6-670A-44E8-AFB6-49C8B792C3CF}" type="sibTrans" cxnId="{A17E4FC5-679D-4215-8BF3-74F6B01553EB}">
      <dgm:prSet/>
      <dgm:spPr/>
      <dgm:t>
        <a:bodyPr/>
        <a:lstStyle/>
        <a:p>
          <a:pPr rtl="1"/>
          <a:endParaRPr lang="fa-IR"/>
        </a:p>
      </dgm:t>
    </dgm:pt>
    <dgm:pt modelId="{7E931D74-A502-4070-BD0D-888A5391A8B4}">
      <dgm:prSet>
        <dgm:style>
          <a:lnRef idx="1">
            <a:schemeClr val="accent2"/>
          </a:lnRef>
          <a:fillRef idx="3">
            <a:schemeClr val="accent2"/>
          </a:fillRef>
          <a:effectRef idx="2">
            <a:schemeClr val="accent2"/>
          </a:effectRef>
          <a:fontRef idx="minor">
            <a:schemeClr val="lt1"/>
          </a:fontRef>
        </dgm:style>
      </dgm:prSet>
      <dgm:spPr/>
      <dgm:t>
        <a:bodyPr/>
        <a:lstStyle/>
        <a:p>
          <a:pPr rtl="1"/>
          <a:r>
            <a:rPr lang="fa-IR" b="1" dirty="0" smtClean="0">
              <a:solidFill>
                <a:schemeClr val="tx1"/>
              </a:solidFill>
              <a:cs typeface="B Nazanin" pitchFamily="2" charset="-78"/>
            </a:rPr>
            <a:t>2-الگوی تغییر ساختاری</a:t>
          </a:r>
          <a:endParaRPr lang="fa-IR" b="1" dirty="0">
            <a:solidFill>
              <a:schemeClr val="tx1"/>
            </a:solidFill>
            <a:cs typeface="B Nazanin" pitchFamily="2" charset="-78"/>
          </a:endParaRPr>
        </a:p>
      </dgm:t>
    </dgm:pt>
    <dgm:pt modelId="{B4689431-1621-4630-9E14-FDF4B302D29A}" type="parTrans" cxnId="{3783BADB-109A-44FF-A012-4CB511DE65F6}">
      <dgm:prSet/>
      <dgm:spPr/>
      <dgm:t>
        <a:bodyPr/>
        <a:lstStyle/>
        <a:p>
          <a:pPr rtl="1"/>
          <a:endParaRPr lang="fa-IR"/>
        </a:p>
      </dgm:t>
    </dgm:pt>
    <dgm:pt modelId="{93975D9E-3125-45CB-A1FC-876FC30AD4C7}" type="sibTrans" cxnId="{3783BADB-109A-44FF-A012-4CB511DE65F6}">
      <dgm:prSet/>
      <dgm:spPr/>
      <dgm:t>
        <a:bodyPr/>
        <a:lstStyle/>
        <a:p>
          <a:pPr rtl="1"/>
          <a:endParaRPr lang="fa-IR"/>
        </a:p>
      </dgm:t>
    </dgm:pt>
    <dgm:pt modelId="{B1EC852E-A5DC-4EC5-AF11-C2798C21CE93}">
      <dgm:prSet>
        <dgm:style>
          <a:lnRef idx="1">
            <a:schemeClr val="accent2"/>
          </a:lnRef>
          <a:fillRef idx="3">
            <a:schemeClr val="accent2"/>
          </a:fillRef>
          <a:effectRef idx="2">
            <a:schemeClr val="accent2"/>
          </a:effectRef>
          <a:fontRef idx="minor">
            <a:schemeClr val="lt1"/>
          </a:fontRef>
        </dgm:style>
      </dgm:prSet>
      <dgm:spPr/>
      <dgm:t>
        <a:bodyPr/>
        <a:lstStyle/>
        <a:p>
          <a:pPr rtl="1"/>
          <a:r>
            <a:rPr lang="fa-IR" b="1" dirty="0" smtClean="0">
              <a:solidFill>
                <a:schemeClr val="tx1"/>
              </a:solidFill>
              <a:cs typeface="B Nazanin" pitchFamily="2" charset="-78"/>
            </a:rPr>
            <a:t>3-انقلاب وابستگی بین المللی</a:t>
          </a:r>
          <a:r>
            <a:rPr lang="fa-IR" dirty="0" smtClean="0"/>
            <a:t> </a:t>
          </a:r>
          <a:endParaRPr lang="fa-IR" dirty="0"/>
        </a:p>
      </dgm:t>
    </dgm:pt>
    <dgm:pt modelId="{443594CC-0959-4D03-98A8-91A19079F239}" type="parTrans" cxnId="{A1264E25-66DD-436D-A58B-F4EDE90C9E8A}">
      <dgm:prSet/>
      <dgm:spPr/>
      <dgm:t>
        <a:bodyPr/>
        <a:lstStyle/>
        <a:p>
          <a:pPr rtl="1"/>
          <a:endParaRPr lang="fa-IR"/>
        </a:p>
      </dgm:t>
    </dgm:pt>
    <dgm:pt modelId="{0F9ECF01-78B3-462A-8325-5A497C826199}" type="sibTrans" cxnId="{A1264E25-66DD-436D-A58B-F4EDE90C9E8A}">
      <dgm:prSet/>
      <dgm:spPr/>
      <dgm:t>
        <a:bodyPr/>
        <a:lstStyle/>
        <a:p>
          <a:pPr rtl="1"/>
          <a:endParaRPr lang="fa-IR"/>
        </a:p>
      </dgm:t>
    </dgm:pt>
    <dgm:pt modelId="{ACC89628-18E6-4535-AB96-E5FB39606237}">
      <dgm:prSet>
        <dgm:style>
          <a:lnRef idx="1">
            <a:schemeClr val="accent2"/>
          </a:lnRef>
          <a:fillRef idx="3">
            <a:schemeClr val="accent2"/>
          </a:fillRef>
          <a:effectRef idx="2">
            <a:schemeClr val="accent2"/>
          </a:effectRef>
          <a:fontRef idx="minor">
            <a:schemeClr val="lt1"/>
          </a:fontRef>
        </dgm:style>
      </dgm:prSet>
      <dgm:spPr/>
      <dgm:t>
        <a:bodyPr/>
        <a:lstStyle/>
        <a:p>
          <a:pPr rtl="1"/>
          <a:r>
            <a:rPr lang="fa-IR" b="1" dirty="0" smtClean="0">
              <a:solidFill>
                <a:schemeClr val="tx1"/>
              </a:solidFill>
              <a:cs typeface="B Nazanin" pitchFamily="2" charset="-78"/>
            </a:rPr>
            <a:t>4-ضدانقلاب بازار آزادنئوکلاسیک</a:t>
          </a:r>
          <a:endParaRPr lang="fa-IR" b="1" dirty="0">
            <a:solidFill>
              <a:schemeClr val="tx1"/>
            </a:solidFill>
            <a:cs typeface="B Nazanin" pitchFamily="2" charset="-78"/>
          </a:endParaRPr>
        </a:p>
      </dgm:t>
    </dgm:pt>
    <dgm:pt modelId="{AB7BE5F2-C25D-4E61-9653-64B17AA40563}" type="parTrans" cxnId="{D53661C9-607B-4325-80B6-C7E2BF7A0AF6}">
      <dgm:prSet/>
      <dgm:spPr/>
      <dgm:t>
        <a:bodyPr/>
        <a:lstStyle/>
        <a:p>
          <a:pPr rtl="1"/>
          <a:endParaRPr lang="fa-IR"/>
        </a:p>
      </dgm:t>
    </dgm:pt>
    <dgm:pt modelId="{F5310882-8C45-4C07-8F21-F6E0DAE7B555}" type="sibTrans" cxnId="{D53661C9-607B-4325-80B6-C7E2BF7A0AF6}">
      <dgm:prSet/>
      <dgm:spPr/>
      <dgm:t>
        <a:bodyPr/>
        <a:lstStyle/>
        <a:p>
          <a:pPr rtl="1"/>
          <a:endParaRPr lang="fa-IR"/>
        </a:p>
      </dgm:t>
    </dgm:pt>
    <dgm:pt modelId="{71BB3508-0A09-414A-806F-81CC54A93174}" type="pres">
      <dgm:prSet presAssocID="{8EE1982D-ABC2-4AD8-9A60-ACFAC6DDE939}" presName="linearFlow" presStyleCnt="0">
        <dgm:presLayoutVars>
          <dgm:dir/>
          <dgm:resizeHandles val="exact"/>
        </dgm:presLayoutVars>
      </dgm:prSet>
      <dgm:spPr/>
      <dgm:t>
        <a:bodyPr/>
        <a:lstStyle/>
        <a:p>
          <a:pPr rtl="1"/>
          <a:endParaRPr lang="fa-IR"/>
        </a:p>
      </dgm:t>
    </dgm:pt>
    <dgm:pt modelId="{21AB82DF-374A-421D-A0F0-C6D46DB4CADC}" type="pres">
      <dgm:prSet presAssocID="{625AF782-1603-40F8-B734-C5F8079DFB99}" presName="composite" presStyleCnt="0"/>
      <dgm:spPr/>
    </dgm:pt>
    <dgm:pt modelId="{DBA8F5B5-E333-4040-90AA-5858FCF6227B}" type="pres">
      <dgm:prSet presAssocID="{625AF782-1603-40F8-B734-C5F8079DFB99}" presName="imgShp" presStyleLbl="fgImgPlace1" presStyleIdx="0" presStyleCnt="4"/>
      <dgm:spPr/>
    </dgm:pt>
    <dgm:pt modelId="{09C83857-74C0-43CB-9633-6C1C28E4BDBB}" type="pres">
      <dgm:prSet presAssocID="{625AF782-1603-40F8-B734-C5F8079DFB99}" presName="txShp" presStyleLbl="node1" presStyleIdx="0" presStyleCnt="4">
        <dgm:presLayoutVars>
          <dgm:bulletEnabled val="1"/>
        </dgm:presLayoutVars>
      </dgm:prSet>
      <dgm:spPr/>
      <dgm:t>
        <a:bodyPr/>
        <a:lstStyle/>
        <a:p>
          <a:pPr rtl="1"/>
          <a:endParaRPr lang="fa-IR"/>
        </a:p>
      </dgm:t>
    </dgm:pt>
    <dgm:pt modelId="{76F5F7CF-5C5D-4697-A203-53F43DB5484F}" type="pres">
      <dgm:prSet presAssocID="{C4B8C9B6-670A-44E8-AFB6-49C8B792C3CF}" presName="spacing" presStyleCnt="0"/>
      <dgm:spPr/>
    </dgm:pt>
    <dgm:pt modelId="{22F8A5CC-6A12-498A-ABB3-3EEC20A6EF23}" type="pres">
      <dgm:prSet presAssocID="{7E931D74-A502-4070-BD0D-888A5391A8B4}" presName="composite" presStyleCnt="0"/>
      <dgm:spPr/>
    </dgm:pt>
    <dgm:pt modelId="{5623013B-1F1B-4A9F-BB14-F201CB47618C}" type="pres">
      <dgm:prSet presAssocID="{7E931D74-A502-4070-BD0D-888A5391A8B4}" presName="imgShp" presStyleLbl="fgImgPlace1" presStyleIdx="1" presStyleCnt="4"/>
      <dgm:spPr/>
    </dgm:pt>
    <dgm:pt modelId="{AC9FAF32-5213-4A62-B300-7F5498B99EBB}" type="pres">
      <dgm:prSet presAssocID="{7E931D74-A502-4070-BD0D-888A5391A8B4}" presName="txShp" presStyleLbl="node1" presStyleIdx="1" presStyleCnt="4">
        <dgm:presLayoutVars>
          <dgm:bulletEnabled val="1"/>
        </dgm:presLayoutVars>
      </dgm:prSet>
      <dgm:spPr/>
      <dgm:t>
        <a:bodyPr/>
        <a:lstStyle/>
        <a:p>
          <a:pPr rtl="1"/>
          <a:endParaRPr lang="fa-IR"/>
        </a:p>
      </dgm:t>
    </dgm:pt>
    <dgm:pt modelId="{A0B91F46-61F8-42DC-9012-352928774C0C}" type="pres">
      <dgm:prSet presAssocID="{93975D9E-3125-45CB-A1FC-876FC30AD4C7}" presName="spacing" presStyleCnt="0"/>
      <dgm:spPr/>
    </dgm:pt>
    <dgm:pt modelId="{91129892-A651-49F7-A5DD-819B4F815033}" type="pres">
      <dgm:prSet presAssocID="{B1EC852E-A5DC-4EC5-AF11-C2798C21CE93}" presName="composite" presStyleCnt="0"/>
      <dgm:spPr/>
    </dgm:pt>
    <dgm:pt modelId="{9902BB1D-6BEB-4881-9771-13D429B4CFED}" type="pres">
      <dgm:prSet presAssocID="{B1EC852E-A5DC-4EC5-AF11-C2798C21CE93}" presName="imgShp" presStyleLbl="fgImgPlace1" presStyleIdx="2" presStyleCnt="4"/>
      <dgm:spPr/>
    </dgm:pt>
    <dgm:pt modelId="{DD48799E-BC44-48DF-BD90-A79F31D75476}" type="pres">
      <dgm:prSet presAssocID="{B1EC852E-A5DC-4EC5-AF11-C2798C21CE93}" presName="txShp" presStyleLbl="node1" presStyleIdx="2" presStyleCnt="4">
        <dgm:presLayoutVars>
          <dgm:bulletEnabled val="1"/>
        </dgm:presLayoutVars>
      </dgm:prSet>
      <dgm:spPr/>
      <dgm:t>
        <a:bodyPr/>
        <a:lstStyle/>
        <a:p>
          <a:pPr rtl="1"/>
          <a:endParaRPr lang="fa-IR"/>
        </a:p>
      </dgm:t>
    </dgm:pt>
    <dgm:pt modelId="{85712511-8EA2-47B3-AF3C-E6964888148B}" type="pres">
      <dgm:prSet presAssocID="{0F9ECF01-78B3-462A-8325-5A497C826199}" presName="spacing" presStyleCnt="0"/>
      <dgm:spPr/>
    </dgm:pt>
    <dgm:pt modelId="{7C02B5D6-A58A-4F6F-94D0-4B2208EA17E0}" type="pres">
      <dgm:prSet presAssocID="{ACC89628-18E6-4535-AB96-E5FB39606237}" presName="composite" presStyleCnt="0"/>
      <dgm:spPr/>
    </dgm:pt>
    <dgm:pt modelId="{056B309A-8EAE-45B1-B50D-6789B6A9C4B6}" type="pres">
      <dgm:prSet presAssocID="{ACC89628-18E6-4535-AB96-E5FB39606237}" presName="imgShp" presStyleLbl="fgImgPlace1" presStyleIdx="3" presStyleCnt="4"/>
      <dgm:spPr/>
    </dgm:pt>
    <dgm:pt modelId="{1E51E458-E785-4E52-8E62-311DDD5C16B2}" type="pres">
      <dgm:prSet presAssocID="{ACC89628-18E6-4535-AB96-E5FB39606237}" presName="txShp" presStyleLbl="node1" presStyleIdx="3" presStyleCnt="4">
        <dgm:presLayoutVars>
          <dgm:bulletEnabled val="1"/>
        </dgm:presLayoutVars>
      </dgm:prSet>
      <dgm:spPr/>
      <dgm:t>
        <a:bodyPr/>
        <a:lstStyle/>
        <a:p>
          <a:pPr rtl="1"/>
          <a:endParaRPr lang="fa-IR"/>
        </a:p>
      </dgm:t>
    </dgm:pt>
  </dgm:ptLst>
  <dgm:cxnLst>
    <dgm:cxn modelId="{C7A4D9DE-7D58-49B6-8A11-71FC0A2AD292}" type="presOf" srcId="{625AF782-1603-40F8-B734-C5F8079DFB99}" destId="{09C83857-74C0-43CB-9633-6C1C28E4BDBB}" srcOrd="0" destOrd="0" presId="urn:microsoft.com/office/officeart/2005/8/layout/vList3"/>
    <dgm:cxn modelId="{3783BADB-109A-44FF-A012-4CB511DE65F6}" srcId="{8EE1982D-ABC2-4AD8-9A60-ACFAC6DDE939}" destId="{7E931D74-A502-4070-BD0D-888A5391A8B4}" srcOrd="1" destOrd="0" parTransId="{B4689431-1621-4630-9E14-FDF4B302D29A}" sibTransId="{93975D9E-3125-45CB-A1FC-876FC30AD4C7}"/>
    <dgm:cxn modelId="{D53661C9-607B-4325-80B6-C7E2BF7A0AF6}" srcId="{8EE1982D-ABC2-4AD8-9A60-ACFAC6DDE939}" destId="{ACC89628-18E6-4535-AB96-E5FB39606237}" srcOrd="3" destOrd="0" parTransId="{AB7BE5F2-C25D-4E61-9653-64B17AA40563}" sibTransId="{F5310882-8C45-4C07-8F21-F6E0DAE7B555}"/>
    <dgm:cxn modelId="{3F1B8783-3CE9-468B-AE59-9F2F1A3073E2}" type="presOf" srcId="{8EE1982D-ABC2-4AD8-9A60-ACFAC6DDE939}" destId="{71BB3508-0A09-414A-806F-81CC54A93174}" srcOrd="0" destOrd="0" presId="urn:microsoft.com/office/officeart/2005/8/layout/vList3"/>
    <dgm:cxn modelId="{A17E4FC5-679D-4215-8BF3-74F6B01553EB}" srcId="{8EE1982D-ABC2-4AD8-9A60-ACFAC6DDE939}" destId="{625AF782-1603-40F8-B734-C5F8079DFB99}" srcOrd="0" destOrd="0" parTransId="{6669C18E-F467-4D83-AD7B-161BFE071D2A}" sibTransId="{C4B8C9B6-670A-44E8-AFB6-49C8B792C3CF}"/>
    <dgm:cxn modelId="{85F33236-5CA6-403E-AAB5-130CBFDFD73B}" type="presOf" srcId="{ACC89628-18E6-4535-AB96-E5FB39606237}" destId="{1E51E458-E785-4E52-8E62-311DDD5C16B2}" srcOrd="0" destOrd="0" presId="urn:microsoft.com/office/officeart/2005/8/layout/vList3"/>
    <dgm:cxn modelId="{4975D466-13D4-45BC-992D-6B1AACB7E219}" type="presOf" srcId="{B1EC852E-A5DC-4EC5-AF11-C2798C21CE93}" destId="{DD48799E-BC44-48DF-BD90-A79F31D75476}" srcOrd="0" destOrd="0" presId="urn:microsoft.com/office/officeart/2005/8/layout/vList3"/>
    <dgm:cxn modelId="{A1264E25-66DD-436D-A58B-F4EDE90C9E8A}" srcId="{8EE1982D-ABC2-4AD8-9A60-ACFAC6DDE939}" destId="{B1EC852E-A5DC-4EC5-AF11-C2798C21CE93}" srcOrd="2" destOrd="0" parTransId="{443594CC-0959-4D03-98A8-91A19079F239}" sibTransId="{0F9ECF01-78B3-462A-8325-5A497C826199}"/>
    <dgm:cxn modelId="{895F39B3-C070-48EB-89CD-C5FB025898E5}" type="presOf" srcId="{7E931D74-A502-4070-BD0D-888A5391A8B4}" destId="{AC9FAF32-5213-4A62-B300-7F5498B99EBB}" srcOrd="0" destOrd="0" presId="urn:microsoft.com/office/officeart/2005/8/layout/vList3"/>
    <dgm:cxn modelId="{DBE9790C-CB8D-4FEA-8F87-11D5EAC437BB}" type="presParOf" srcId="{71BB3508-0A09-414A-806F-81CC54A93174}" destId="{21AB82DF-374A-421D-A0F0-C6D46DB4CADC}" srcOrd="0" destOrd="0" presId="urn:microsoft.com/office/officeart/2005/8/layout/vList3"/>
    <dgm:cxn modelId="{F2F4D7F6-C258-4058-AFA7-D8923E20E0E6}" type="presParOf" srcId="{21AB82DF-374A-421D-A0F0-C6D46DB4CADC}" destId="{DBA8F5B5-E333-4040-90AA-5858FCF6227B}" srcOrd="0" destOrd="0" presId="urn:microsoft.com/office/officeart/2005/8/layout/vList3"/>
    <dgm:cxn modelId="{F50560A0-F1E5-45F7-A7B4-90CFDD0E6BDF}" type="presParOf" srcId="{21AB82DF-374A-421D-A0F0-C6D46DB4CADC}" destId="{09C83857-74C0-43CB-9633-6C1C28E4BDBB}" srcOrd="1" destOrd="0" presId="urn:microsoft.com/office/officeart/2005/8/layout/vList3"/>
    <dgm:cxn modelId="{E5FDAE99-9415-4295-9BF7-7B86407794C5}" type="presParOf" srcId="{71BB3508-0A09-414A-806F-81CC54A93174}" destId="{76F5F7CF-5C5D-4697-A203-53F43DB5484F}" srcOrd="1" destOrd="0" presId="urn:microsoft.com/office/officeart/2005/8/layout/vList3"/>
    <dgm:cxn modelId="{AFF29DA7-AF0C-45E2-9CB7-9C1C17FCE456}" type="presParOf" srcId="{71BB3508-0A09-414A-806F-81CC54A93174}" destId="{22F8A5CC-6A12-498A-ABB3-3EEC20A6EF23}" srcOrd="2" destOrd="0" presId="urn:microsoft.com/office/officeart/2005/8/layout/vList3"/>
    <dgm:cxn modelId="{8144DC23-1969-4EF2-8A19-325CCBDE5231}" type="presParOf" srcId="{22F8A5CC-6A12-498A-ABB3-3EEC20A6EF23}" destId="{5623013B-1F1B-4A9F-BB14-F201CB47618C}" srcOrd="0" destOrd="0" presId="urn:microsoft.com/office/officeart/2005/8/layout/vList3"/>
    <dgm:cxn modelId="{1F0DC270-7B55-41F8-9F78-1021A9A9F776}" type="presParOf" srcId="{22F8A5CC-6A12-498A-ABB3-3EEC20A6EF23}" destId="{AC9FAF32-5213-4A62-B300-7F5498B99EBB}" srcOrd="1" destOrd="0" presId="urn:microsoft.com/office/officeart/2005/8/layout/vList3"/>
    <dgm:cxn modelId="{D291B083-F417-4970-ACEE-AF8E7B582572}" type="presParOf" srcId="{71BB3508-0A09-414A-806F-81CC54A93174}" destId="{A0B91F46-61F8-42DC-9012-352928774C0C}" srcOrd="3" destOrd="0" presId="urn:microsoft.com/office/officeart/2005/8/layout/vList3"/>
    <dgm:cxn modelId="{238EA607-B368-4355-B42C-03352E81CC35}" type="presParOf" srcId="{71BB3508-0A09-414A-806F-81CC54A93174}" destId="{91129892-A651-49F7-A5DD-819B4F815033}" srcOrd="4" destOrd="0" presId="urn:microsoft.com/office/officeart/2005/8/layout/vList3"/>
    <dgm:cxn modelId="{36E2FDAA-38FE-4F84-B477-97F461AC59EB}" type="presParOf" srcId="{91129892-A651-49F7-A5DD-819B4F815033}" destId="{9902BB1D-6BEB-4881-9771-13D429B4CFED}" srcOrd="0" destOrd="0" presId="urn:microsoft.com/office/officeart/2005/8/layout/vList3"/>
    <dgm:cxn modelId="{3A23B4AA-A5BC-4A3E-87D9-5272F35B86D3}" type="presParOf" srcId="{91129892-A651-49F7-A5DD-819B4F815033}" destId="{DD48799E-BC44-48DF-BD90-A79F31D75476}" srcOrd="1" destOrd="0" presId="urn:microsoft.com/office/officeart/2005/8/layout/vList3"/>
    <dgm:cxn modelId="{8EC3CB37-011F-46EC-9330-8710B4FE81AC}" type="presParOf" srcId="{71BB3508-0A09-414A-806F-81CC54A93174}" destId="{85712511-8EA2-47B3-AF3C-E6964888148B}" srcOrd="5" destOrd="0" presId="urn:microsoft.com/office/officeart/2005/8/layout/vList3"/>
    <dgm:cxn modelId="{784F4543-31AB-4257-863C-2DCE911C5B72}" type="presParOf" srcId="{71BB3508-0A09-414A-806F-81CC54A93174}" destId="{7C02B5D6-A58A-4F6F-94D0-4B2208EA17E0}" srcOrd="6" destOrd="0" presId="urn:microsoft.com/office/officeart/2005/8/layout/vList3"/>
    <dgm:cxn modelId="{BCD0B728-8CC9-4813-9AF3-8DDBE9D1DFAF}" type="presParOf" srcId="{7C02B5D6-A58A-4F6F-94D0-4B2208EA17E0}" destId="{056B309A-8EAE-45B1-B50D-6789B6A9C4B6}" srcOrd="0" destOrd="0" presId="urn:microsoft.com/office/officeart/2005/8/layout/vList3"/>
    <dgm:cxn modelId="{2B79940D-D6DA-4B93-BD68-27C25C17D506}" type="presParOf" srcId="{7C02B5D6-A58A-4F6F-94D0-4B2208EA17E0}" destId="{1E51E458-E785-4E52-8E62-311DDD5C16B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83857-74C0-43CB-9633-6C1C28E4BDBB}">
      <dsp:nvSpPr>
        <dsp:cNvPr id="0" name=""/>
        <dsp:cNvSpPr/>
      </dsp:nvSpPr>
      <dsp:spPr>
        <a:xfrm rot="10800000">
          <a:off x="1656780" y="2888"/>
          <a:ext cx="5219319" cy="1368561"/>
        </a:xfrm>
        <a:prstGeom prst="homePlate">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3498" tIns="114300" rIns="213360" bIns="114300" numCol="1" spcCol="1270" anchor="ctr" anchorCtr="0">
          <a:noAutofit/>
        </a:bodyPr>
        <a:lstStyle/>
        <a:p>
          <a:pPr lvl="0" algn="ctr" defTabSz="1333500" rtl="1">
            <a:lnSpc>
              <a:spcPct val="90000"/>
            </a:lnSpc>
            <a:spcBef>
              <a:spcPct val="0"/>
            </a:spcBef>
            <a:spcAft>
              <a:spcPct val="35000"/>
            </a:spcAft>
          </a:pPr>
          <a:r>
            <a:rPr lang="fa-IR" sz="3000" b="1" kern="1200" dirty="0" smtClean="0">
              <a:solidFill>
                <a:schemeClr val="tx1"/>
              </a:solidFill>
              <a:cs typeface="B Nazanin" pitchFamily="2" charset="-78"/>
            </a:rPr>
            <a:t>1- الگوی مرحله ای رشد خطی</a:t>
          </a:r>
          <a:endParaRPr lang="fa-IR" sz="3000" b="1" kern="1200" dirty="0">
            <a:solidFill>
              <a:schemeClr val="tx1"/>
            </a:solidFill>
            <a:cs typeface="B Nazanin" pitchFamily="2" charset="-78"/>
          </a:endParaRPr>
        </a:p>
      </dsp:txBody>
      <dsp:txXfrm rot="10800000">
        <a:off x="1998920" y="2888"/>
        <a:ext cx="4877179" cy="1368561"/>
      </dsp:txXfrm>
    </dsp:sp>
    <dsp:sp modelId="{DBA8F5B5-E333-4040-90AA-5858FCF6227B}">
      <dsp:nvSpPr>
        <dsp:cNvPr id="0" name=""/>
        <dsp:cNvSpPr/>
      </dsp:nvSpPr>
      <dsp:spPr>
        <a:xfrm>
          <a:off x="972500" y="2888"/>
          <a:ext cx="1368561" cy="1368561"/>
        </a:xfrm>
        <a:prstGeom prst="ellipse">
          <a:avLst/>
        </a:prstGeom>
        <a:solidFill>
          <a:schemeClr val="accent3">
            <a:tint val="50000"/>
            <a:hueOff val="0"/>
            <a:satOff val="0"/>
            <a:lumOff val="0"/>
            <a:alphaOff val="0"/>
          </a:schemeClr>
        </a:solidFill>
        <a:ln>
          <a:noFill/>
        </a:ln>
        <a:effectLst>
          <a:outerShdw blurRad="39000" dist="25400" dir="5400000" rotWithShape="0">
            <a:schemeClr val="accent3">
              <a:tint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1">
          <a:scrgbClr r="0" g="0" b="0"/>
        </a:fillRef>
        <a:effectRef idx="3">
          <a:scrgbClr r="0" g="0" b="0"/>
        </a:effectRef>
        <a:fontRef idx="minor"/>
      </dsp:style>
    </dsp:sp>
    <dsp:sp modelId="{AC9FAF32-5213-4A62-B300-7F5498B99EBB}">
      <dsp:nvSpPr>
        <dsp:cNvPr id="0" name=""/>
        <dsp:cNvSpPr/>
      </dsp:nvSpPr>
      <dsp:spPr>
        <a:xfrm rot="10800000">
          <a:off x="1656780" y="1779975"/>
          <a:ext cx="5219319" cy="1368561"/>
        </a:xfrm>
        <a:prstGeom prst="homePlate">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3498" tIns="114300" rIns="213360" bIns="114300" numCol="1" spcCol="1270" anchor="ctr" anchorCtr="0">
          <a:noAutofit/>
        </a:bodyPr>
        <a:lstStyle/>
        <a:p>
          <a:pPr lvl="0" algn="ctr" defTabSz="1333500" rtl="1">
            <a:lnSpc>
              <a:spcPct val="90000"/>
            </a:lnSpc>
            <a:spcBef>
              <a:spcPct val="0"/>
            </a:spcBef>
            <a:spcAft>
              <a:spcPct val="35000"/>
            </a:spcAft>
          </a:pPr>
          <a:r>
            <a:rPr lang="fa-IR" sz="3000" b="1" kern="1200" dirty="0" smtClean="0">
              <a:solidFill>
                <a:schemeClr val="tx1"/>
              </a:solidFill>
              <a:cs typeface="B Nazanin" pitchFamily="2" charset="-78"/>
            </a:rPr>
            <a:t>2-الگوی تغییر ساختاری</a:t>
          </a:r>
          <a:endParaRPr lang="fa-IR" sz="3000" b="1" kern="1200" dirty="0">
            <a:solidFill>
              <a:schemeClr val="tx1"/>
            </a:solidFill>
            <a:cs typeface="B Nazanin" pitchFamily="2" charset="-78"/>
          </a:endParaRPr>
        </a:p>
      </dsp:txBody>
      <dsp:txXfrm rot="10800000">
        <a:off x="1998920" y="1779975"/>
        <a:ext cx="4877179" cy="1368561"/>
      </dsp:txXfrm>
    </dsp:sp>
    <dsp:sp modelId="{5623013B-1F1B-4A9F-BB14-F201CB47618C}">
      <dsp:nvSpPr>
        <dsp:cNvPr id="0" name=""/>
        <dsp:cNvSpPr/>
      </dsp:nvSpPr>
      <dsp:spPr>
        <a:xfrm>
          <a:off x="972500" y="1779975"/>
          <a:ext cx="1368561" cy="1368561"/>
        </a:xfrm>
        <a:prstGeom prst="ellipse">
          <a:avLst/>
        </a:prstGeom>
        <a:solidFill>
          <a:schemeClr val="accent3">
            <a:tint val="50000"/>
            <a:hueOff val="397214"/>
            <a:satOff val="10137"/>
            <a:lumOff val="856"/>
            <a:alphaOff val="0"/>
          </a:schemeClr>
        </a:solidFill>
        <a:ln>
          <a:noFill/>
        </a:ln>
        <a:effectLst>
          <a:outerShdw blurRad="39000" dist="25400" dir="5400000" rotWithShape="0">
            <a:schemeClr val="accent3">
              <a:tint val="50000"/>
              <a:hueOff val="397214"/>
              <a:satOff val="10137"/>
              <a:lumOff val="856"/>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1">
          <a:scrgbClr r="0" g="0" b="0"/>
        </a:fillRef>
        <a:effectRef idx="3">
          <a:scrgbClr r="0" g="0" b="0"/>
        </a:effectRef>
        <a:fontRef idx="minor"/>
      </dsp:style>
    </dsp:sp>
    <dsp:sp modelId="{DD48799E-BC44-48DF-BD90-A79F31D75476}">
      <dsp:nvSpPr>
        <dsp:cNvPr id="0" name=""/>
        <dsp:cNvSpPr/>
      </dsp:nvSpPr>
      <dsp:spPr>
        <a:xfrm rot="10800000">
          <a:off x="1656780" y="3557062"/>
          <a:ext cx="5219319" cy="1368561"/>
        </a:xfrm>
        <a:prstGeom prst="homePlate">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3498" tIns="114300" rIns="213360" bIns="114300" numCol="1" spcCol="1270" anchor="ctr" anchorCtr="0">
          <a:noAutofit/>
        </a:bodyPr>
        <a:lstStyle/>
        <a:p>
          <a:pPr lvl="0" algn="ctr" defTabSz="1333500" rtl="1">
            <a:lnSpc>
              <a:spcPct val="90000"/>
            </a:lnSpc>
            <a:spcBef>
              <a:spcPct val="0"/>
            </a:spcBef>
            <a:spcAft>
              <a:spcPct val="35000"/>
            </a:spcAft>
          </a:pPr>
          <a:r>
            <a:rPr lang="fa-IR" sz="3000" b="1" kern="1200" dirty="0" smtClean="0">
              <a:solidFill>
                <a:schemeClr val="tx1"/>
              </a:solidFill>
              <a:cs typeface="B Nazanin" pitchFamily="2" charset="-78"/>
            </a:rPr>
            <a:t>3-انقلاب وابستگی بین المللی</a:t>
          </a:r>
          <a:r>
            <a:rPr lang="fa-IR" sz="3000" kern="1200" dirty="0" smtClean="0"/>
            <a:t> </a:t>
          </a:r>
          <a:endParaRPr lang="fa-IR" sz="3000" kern="1200" dirty="0"/>
        </a:p>
      </dsp:txBody>
      <dsp:txXfrm rot="10800000">
        <a:off x="1998920" y="3557062"/>
        <a:ext cx="4877179" cy="1368561"/>
      </dsp:txXfrm>
    </dsp:sp>
    <dsp:sp modelId="{9902BB1D-6BEB-4881-9771-13D429B4CFED}">
      <dsp:nvSpPr>
        <dsp:cNvPr id="0" name=""/>
        <dsp:cNvSpPr/>
      </dsp:nvSpPr>
      <dsp:spPr>
        <a:xfrm>
          <a:off x="972500" y="3557062"/>
          <a:ext cx="1368561" cy="1368561"/>
        </a:xfrm>
        <a:prstGeom prst="ellipse">
          <a:avLst/>
        </a:prstGeom>
        <a:solidFill>
          <a:schemeClr val="accent3">
            <a:tint val="50000"/>
            <a:hueOff val="794429"/>
            <a:satOff val="20273"/>
            <a:lumOff val="1713"/>
            <a:alphaOff val="0"/>
          </a:schemeClr>
        </a:solidFill>
        <a:ln>
          <a:noFill/>
        </a:ln>
        <a:effectLst>
          <a:outerShdw blurRad="39000" dist="25400" dir="5400000" rotWithShape="0">
            <a:schemeClr val="accent3">
              <a:tint val="50000"/>
              <a:hueOff val="794429"/>
              <a:satOff val="20273"/>
              <a:lumOff val="1713"/>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1">
          <a:scrgbClr r="0" g="0" b="0"/>
        </a:fillRef>
        <a:effectRef idx="3">
          <a:scrgbClr r="0" g="0" b="0"/>
        </a:effectRef>
        <a:fontRef idx="minor"/>
      </dsp:style>
    </dsp:sp>
    <dsp:sp modelId="{1E51E458-E785-4E52-8E62-311DDD5C16B2}">
      <dsp:nvSpPr>
        <dsp:cNvPr id="0" name=""/>
        <dsp:cNvSpPr/>
      </dsp:nvSpPr>
      <dsp:spPr>
        <a:xfrm rot="10800000">
          <a:off x="1656780" y="5334149"/>
          <a:ext cx="5219319" cy="1368561"/>
        </a:xfrm>
        <a:prstGeom prst="homePlate">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3498" tIns="114300" rIns="213360" bIns="114300" numCol="1" spcCol="1270" anchor="ctr" anchorCtr="0">
          <a:noAutofit/>
        </a:bodyPr>
        <a:lstStyle/>
        <a:p>
          <a:pPr lvl="0" algn="ctr" defTabSz="1333500" rtl="1">
            <a:lnSpc>
              <a:spcPct val="90000"/>
            </a:lnSpc>
            <a:spcBef>
              <a:spcPct val="0"/>
            </a:spcBef>
            <a:spcAft>
              <a:spcPct val="35000"/>
            </a:spcAft>
          </a:pPr>
          <a:r>
            <a:rPr lang="fa-IR" sz="3000" b="1" kern="1200" dirty="0" smtClean="0">
              <a:solidFill>
                <a:schemeClr val="tx1"/>
              </a:solidFill>
              <a:cs typeface="B Nazanin" pitchFamily="2" charset="-78"/>
            </a:rPr>
            <a:t>4-ضدانقلاب بازار آزادنئوکلاسیک</a:t>
          </a:r>
          <a:endParaRPr lang="fa-IR" sz="3000" b="1" kern="1200" dirty="0">
            <a:solidFill>
              <a:schemeClr val="tx1"/>
            </a:solidFill>
            <a:cs typeface="B Nazanin" pitchFamily="2" charset="-78"/>
          </a:endParaRPr>
        </a:p>
      </dsp:txBody>
      <dsp:txXfrm rot="10800000">
        <a:off x="1998920" y="5334149"/>
        <a:ext cx="4877179" cy="1368561"/>
      </dsp:txXfrm>
    </dsp:sp>
    <dsp:sp modelId="{056B309A-8EAE-45B1-B50D-6789B6A9C4B6}">
      <dsp:nvSpPr>
        <dsp:cNvPr id="0" name=""/>
        <dsp:cNvSpPr/>
      </dsp:nvSpPr>
      <dsp:spPr>
        <a:xfrm>
          <a:off x="972500" y="5334149"/>
          <a:ext cx="1368561" cy="1368561"/>
        </a:xfrm>
        <a:prstGeom prst="ellipse">
          <a:avLst/>
        </a:prstGeom>
        <a:solidFill>
          <a:schemeClr val="accent3">
            <a:tint val="50000"/>
            <a:hueOff val="1191643"/>
            <a:satOff val="30410"/>
            <a:lumOff val="2569"/>
            <a:alphaOff val="0"/>
          </a:schemeClr>
        </a:solidFill>
        <a:ln>
          <a:noFill/>
        </a:ln>
        <a:effectLst>
          <a:outerShdw blurRad="39000" dist="25400" dir="5400000" rotWithShape="0">
            <a:schemeClr val="accent3">
              <a:tint val="50000"/>
              <a:hueOff val="1191643"/>
              <a:satOff val="30410"/>
              <a:lumOff val="2569"/>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8/24/2016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8/24/2016</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8/24/2016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8/24/2016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8/24/2016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8/24/2016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8/24/2016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1" descr="AN3">
            <a:hlinkClick r:id="" action="ppaction://hlinkshowjump?jump=nextslide"/>
          </p:cNvPr>
          <p:cNvPicPr>
            <a:picLocks noChangeAspect="1" noChangeArrowheads="1" noCrop="1"/>
          </p:cNvPicPr>
          <p:nvPr/>
        </p:nvPicPr>
        <p:blipFill>
          <a:blip r:embed="rId3"/>
          <a:srcRect/>
          <a:stretch>
            <a:fillRect/>
          </a:stretch>
        </p:blipFill>
        <p:spPr bwMode="auto">
          <a:xfrm>
            <a:off x="8820150" y="6524625"/>
            <a:ext cx="323850" cy="314325"/>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635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2" descr="Papyrus"/>
          <p:cNvSpPr>
            <a:spLocks/>
          </p:cNvSpPr>
          <p:nvPr/>
        </p:nvSpPr>
        <p:spPr bwMode="ltGray">
          <a:xfrm>
            <a:off x="4414838" y="1485900"/>
            <a:ext cx="3630612" cy="3289300"/>
          </a:xfrm>
          <a:custGeom>
            <a:avLst/>
            <a:gdLst>
              <a:gd name="T0" fmla="*/ 2282 w 2287"/>
              <a:gd name="T1" fmla="*/ 5 h 2072"/>
              <a:gd name="T2" fmla="*/ 2197 w 2287"/>
              <a:gd name="T3" fmla="*/ 203 h 2072"/>
              <a:gd name="T4" fmla="*/ 2027 w 2287"/>
              <a:gd name="T5" fmla="*/ 430 h 2072"/>
              <a:gd name="T6" fmla="*/ 1602 w 2287"/>
              <a:gd name="T7" fmla="*/ 714 h 2072"/>
              <a:gd name="T8" fmla="*/ 1063 w 2287"/>
              <a:gd name="T9" fmla="*/ 855 h 2072"/>
              <a:gd name="T10" fmla="*/ 638 w 2287"/>
              <a:gd name="T11" fmla="*/ 884 h 2072"/>
              <a:gd name="T12" fmla="*/ 382 w 2287"/>
              <a:gd name="T13" fmla="*/ 855 h 2072"/>
              <a:gd name="T14" fmla="*/ 326 w 2287"/>
              <a:gd name="T15" fmla="*/ 799 h 2072"/>
              <a:gd name="T16" fmla="*/ 269 w 2287"/>
              <a:gd name="T17" fmla="*/ 855 h 2072"/>
              <a:gd name="T18" fmla="*/ 156 w 2287"/>
              <a:gd name="T19" fmla="*/ 941 h 2072"/>
              <a:gd name="T20" fmla="*/ 71 w 2287"/>
              <a:gd name="T21" fmla="*/ 1082 h 2072"/>
              <a:gd name="T22" fmla="*/ 14 w 2287"/>
              <a:gd name="T23" fmla="*/ 1281 h 2072"/>
              <a:gd name="T24" fmla="*/ 3 w 2287"/>
              <a:gd name="T25" fmla="*/ 1516 h 2072"/>
              <a:gd name="T26" fmla="*/ 7 w 2287"/>
              <a:gd name="T27" fmla="*/ 2064 h 2072"/>
              <a:gd name="T28" fmla="*/ 42 w 2287"/>
              <a:gd name="T29" fmla="*/ 1564 h 2072"/>
              <a:gd name="T30" fmla="*/ 71 w 2287"/>
              <a:gd name="T31" fmla="*/ 1281 h 2072"/>
              <a:gd name="T32" fmla="*/ 99 w 2287"/>
              <a:gd name="T33" fmla="*/ 1111 h 2072"/>
              <a:gd name="T34" fmla="*/ 156 w 2287"/>
              <a:gd name="T35" fmla="*/ 1054 h 2072"/>
              <a:gd name="T36" fmla="*/ 241 w 2287"/>
              <a:gd name="T37" fmla="*/ 1026 h 2072"/>
              <a:gd name="T38" fmla="*/ 326 w 2287"/>
              <a:gd name="T39" fmla="*/ 1054 h 2072"/>
              <a:gd name="T40" fmla="*/ 354 w 2287"/>
              <a:gd name="T41" fmla="*/ 1082 h 2072"/>
              <a:gd name="T42" fmla="*/ 411 w 2287"/>
              <a:gd name="T43" fmla="*/ 1026 h 2072"/>
              <a:gd name="T44" fmla="*/ 524 w 2287"/>
              <a:gd name="T45" fmla="*/ 1054 h 2072"/>
              <a:gd name="T46" fmla="*/ 864 w 2287"/>
              <a:gd name="T47" fmla="*/ 1054 h 2072"/>
              <a:gd name="T48" fmla="*/ 1176 w 2287"/>
              <a:gd name="T49" fmla="*/ 997 h 2072"/>
              <a:gd name="T50" fmla="*/ 1630 w 2287"/>
              <a:gd name="T51" fmla="*/ 827 h 2072"/>
              <a:gd name="T52" fmla="*/ 1861 w 2287"/>
              <a:gd name="T53" fmla="*/ 677 h 2072"/>
              <a:gd name="T54" fmla="*/ 2027 w 2287"/>
              <a:gd name="T55" fmla="*/ 544 h 2072"/>
              <a:gd name="T56" fmla="*/ 2140 w 2287"/>
              <a:gd name="T57" fmla="*/ 402 h 2072"/>
              <a:gd name="T58" fmla="*/ 2225 w 2287"/>
              <a:gd name="T59" fmla="*/ 232 h 2072"/>
              <a:gd name="T60" fmla="*/ 2282 w 2287"/>
              <a:gd name="T61" fmla="*/ 5 h 20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87"/>
              <a:gd name="T94" fmla="*/ 0 h 2072"/>
              <a:gd name="T95" fmla="*/ 2287 w 2287"/>
              <a:gd name="T96" fmla="*/ 2072 h 20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87" h="2072">
                <a:moveTo>
                  <a:pt x="2282" y="5"/>
                </a:moveTo>
                <a:cubicBezTo>
                  <a:pt x="2277" y="0"/>
                  <a:pt x="2239" y="132"/>
                  <a:pt x="2197" y="203"/>
                </a:cubicBezTo>
                <a:cubicBezTo>
                  <a:pt x="2155" y="274"/>
                  <a:pt x="2126" y="345"/>
                  <a:pt x="2027" y="430"/>
                </a:cubicBezTo>
                <a:cubicBezTo>
                  <a:pt x="1928" y="515"/>
                  <a:pt x="1762" y="643"/>
                  <a:pt x="1602" y="714"/>
                </a:cubicBezTo>
                <a:cubicBezTo>
                  <a:pt x="1442" y="785"/>
                  <a:pt x="1224" y="827"/>
                  <a:pt x="1063" y="855"/>
                </a:cubicBezTo>
                <a:cubicBezTo>
                  <a:pt x="902" y="883"/>
                  <a:pt x="751" y="884"/>
                  <a:pt x="638" y="884"/>
                </a:cubicBezTo>
                <a:cubicBezTo>
                  <a:pt x="525" y="884"/>
                  <a:pt x="434" y="869"/>
                  <a:pt x="382" y="855"/>
                </a:cubicBezTo>
                <a:cubicBezTo>
                  <a:pt x="330" y="841"/>
                  <a:pt x="345" y="799"/>
                  <a:pt x="326" y="799"/>
                </a:cubicBezTo>
                <a:cubicBezTo>
                  <a:pt x="307" y="799"/>
                  <a:pt x="297" y="831"/>
                  <a:pt x="269" y="855"/>
                </a:cubicBezTo>
                <a:cubicBezTo>
                  <a:pt x="241" y="879"/>
                  <a:pt x="189" y="903"/>
                  <a:pt x="156" y="941"/>
                </a:cubicBezTo>
                <a:cubicBezTo>
                  <a:pt x="123" y="979"/>
                  <a:pt x="95" y="1025"/>
                  <a:pt x="71" y="1082"/>
                </a:cubicBezTo>
                <a:cubicBezTo>
                  <a:pt x="47" y="1139"/>
                  <a:pt x="25" y="1209"/>
                  <a:pt x="14" y="1281"/>
                </a:cubicBezTo>
                <a:cubicBezTo>
                  <a:pt x="3" y="1353"/>
                  <a:pt x="4" y="1386"/>
                  <a:pt x="3" y="1516"/>
                </a:cubicBezTo>
                <a:cubicBezTo>
                  <a:pt x="2" y="1646"/>
                  <a:pt x="0" y="2056"/>
                  <a:pt x="7" y="2064"/>
                </a:cubicBezTo>
                <a:cubicBezTo>
                  <a:pt x="14" y="2072"/>
                  <a:pt x="31" y="1694"/>
                  <a:pt x="42" y="1564"/>
                </a:cubicBezTo>
                <a:cubicBezTo>
                  <a:pt x="53" y="1434"/>
                  <a:pt x="62" y="1356"/>
                  <a:pt x="71" y="1281"/>
                </a:cubicBezTo>
                <a:cubicBezTo>
                  <a:pt x="80" y="1206"/>
                  <a:pt x="85" y="1149"/>
                  <a:pt x="99" y="1111"/>
                </a:cubicBezTo>
                <a:cubicBezTo>
                  <a:pt x="113" y="1073"/>
                  <a:pt x="132" y="1068"/>
                  <a:pt x="156" y="1054"/>
                </a:cubicBezTo>
                <a:cubicBezTo>
                  <a:pt x="180" y="1040"/>
                  <a:pt x="213" y="1026"/>
                  <a:pt x="241" y="1026"/>
                </a:cubicBezTo>
                <a:cubicBezTo>
                  <a:pt x="269" y="1026"/>
                  <a:pt x="307" y="1045"/>
                  <a:pt x="326" y="1054"/>
                </a:cubicBezTo>
                <a:cubicBezTo>
                  <a:pt x="345" y="1063"/>
                  <a:pt x="340" y="1087"/>
                  <a:pt x="354" y="1082"/>
                </a:cubicBezTo>
                <a:cubicBezTo>
                  <a:pt x="368" y="1077"/>
                  <a:pt x="383" y="1031"/>
                  <a:pt x="411" y="1026"/>
                </a:cubicBezTo>
                <a:cubicBezTo>
                  <a:pt x="439" y="1021"/>
                  <a:pt x="449" y="1049"/>
                  <a:pt x="524" y="1054"/>
                </a:cubicBezTo>
                <a:cubicBezTo>
                  <a:pt x="599" y="1059"/>
                  <a:pt x="755" y="1064"/>
                  <a:pt x="864" y="1054"/>
                </a:cubicBezTo>
                <a:cubicBezTo>
                  <a:pt x="973" y="1044"/>
                  <a:pt x="1048" y="1035"/>
                  <a:pt x="1176" y="997"/>
                </a:cubicBezTo>
                <a:cubicBezTo>
                  <a:pt x="1304" y="959"/>
                  <a:pt x="1516" y="880"/>
                  <a:pt x="1630" y="827"/>
                </a:cubicBezTo>
                <a:cubicBezTo>
                  <a:pt x="1744" y="774"/>
                  <a:pt x="1795" y="724"/>
                  <a:pt x="1861" y="677"/>
                </a:cubicBezTo>
                <a:cubicBezTo>
                  <a:pt x="1927" y="630"/>
                  <a:pt x="1981" y="590"/>
                  <a:pt x="2027" y="544"/>
                </a:cubicBezTo>
                <a:cubicBezTo>
                  <a:pt x="2073" y="498"/>
                  <a:pt x="2107" y="454"/>
                  <a:pt x="2140" y="402"/>
                </a:cubicBezTo>
                <a:cubicBezTo>
                  <a:pt x="2173" y="350"/>
                  <a:pt x="2201" y="298"/>
                  <a:pt x="2225" y="232"/>
                </a:cubicBezTo>
                <a:cubicBezTo>
                  <a:pt x="2249" y="166"/>
                  <a:pt x="2287" y="10"/>
                  <a:pt x="2282" y="5"/>
                </a:cubicBezTo>
                <a:close/>
              </a:path>
            </a:pathLst>
          </a:custGeom>
          <a:solidFill>
            <a:schemeClr val="accent2">
              <a:lumMod val="60000"/>
              <a:lumOff val="40000"/>
            </a:schemeClr>
          </a:solidFill>
          <a:ln w="12700">
            <a:noFill/>
            <a:round/>
            <a:headEnd/>
            <a:tailEnd/>
          </a:ln>
        </p:spPr>
        <p:txBody>
          <a:bodyPr wrap="none" anchor="ctr"/>
          <a:lstStyle/>
          <a:p>
            <a:pPr algn="l" rtl="0"/>
            <a:endParaRPr lang="fa-IR" dirty="0">
              <a:solidFill>
                <a:schemeClr val="tx2">
                  <a:lumMod val="60000"/>
                  <a:lumOff val="40000"/>
                </a:schemeClr>
              </a:solidFill>
              <a:latin typeface="Arial" charset="0"/>
            </a:endParaRPr>
          </a:p>
        </p:txBody>
      </p:sp>
      <p:sp>
        <p:nvSpPr>
          <p:cNvPr id="9" name="Freeform 4" descr="Papyrus"/>
          <p:cNvSpPr>
            <a:spLocks/>
          </p:cNvSpPr>
          <p:nvPr/>
        </p:nvSpPr>
        <p:spPr bwMode="ltGray">
          <a:xfrm>
            <a:off x="2898775" y="969963"/>
            <a:ext cx="3162300" cy="2762250"/>
          </a:xfrm>
          <a:custGeom>
            <a:avLst/>
            <a:gdLst>
              <a:gd name="T0" fmla="*/ 1906 w 1992"/>
              <a:gd name="T1" fmla="*/ 205 h 1740"/>
              <a:gd name="T2" fmla="*/ 1990 w 1992"/>
              <a:gd name="T3" fmla="*/ 18 h 1740"/>
              <a:gd name="T4" fmla="*/ 1970 w 1992"/>
              <a:gd name="T5" fmla="*/ 357 h 1740"/>
              <a:gd name="T6" fmla="*/ 1948 w 1992"/>
              <a:gd name="T7" fmla="*/ 751 h 1740"/>
              <a:gd name="T8" fmla="*/ 1860 w 1992"/>
              <a:gd name="T9" fmla="*/ 961 h 1740"/>
              <a:gd name="T10" fmla="*/ 1734 w 1992"/>
              <a:gd name="T11" fmla="*/ 1095 h 1740"/>
              <a:gd name="T12" fmla="*/ 1570 w 1992"/>
              <a:gd name="T13" fmla="*/ 1057 h 1740"/>
              <a:gd name="T14" fmla="*/ 1498 w 1992"/>
              <a:gd name="T15" fmla="*/ 934 h 1740"/>
              <a:gd name="T16" fmla="*/ 1569 w 1992"/>
              <a:gd name="T17" fmla="*/ 656 h 1740"/>
              <a:gd name="T18" fmla="*/ 1791 w 1992"/>
              <a:gd name="T19" fmla="*/ 443 h 1740"/>
              <a:gd name="T20" fmla="*/ 1847 w 1992"/>
              <a:gd name="T21" fmla="*/ 548 h 1740"/>
              <a:gd name="T22" fmla="*/ 1819 w 1992"/>
              <a:gd name="T23" fmla="*/ 784 h 1740"/>
              <a:gd name="T24" fmla="*/ 1698 w 1992"/>
              <a:gd name="T25" fmla="*/ 1001 h 1740"/>
              <a:gd name="T26" fmla="*/ 1593 w 1992"/>
              <a:gd name="T27" fmla="*/ 982 h 1740"/>
              <a:gd name="T28" fmla="*/ 1479 w 1992"/>
              <a:gd name="T29" fmla="*/ 1095 h 1740"/>
              <a:gd name="T30" fmla="*/ 1366 w 1992"/>
              <a:gd name="T31" fmla="*/ 1067 h 1740"/>
              <a:gd name="T32" fmla="*/ 1182 w 1992"/>
              <a:gd name="T33" fmla="*/ 1085 h 1740"/>
              <a:gd name="T34" fmla="*/ 1034 w 1992"/>
              <a:gd name="T35" fmla="*/ 1217 h 1740"/>
              <a:gd name="T36" fmla="*/ 824 w 1992"/>
              <a:gd name="T37" fmla="*/ 1469 h 1740"/>
              <a:gd name="T38" fmla="*/ 544 w 1992"/>
              <a:gd name="T39" fmla="*/ 1691 h 1740"/>
              <a:gd name="T40" fmla="*/ 118 w 1992"/>
              <a:gd name="T41" fmla="*/ 1691 h 1740"/>
              <a:gd name="T42" fmla="*/ 5 w 1992"/>
              <a:gd name="T43" fmla="*/ 1407 h 1740"/>
              <a:gd name="T44" fmla="*/ 90 w 1992"/>
              <a:gd name="T45" fmla="*/ 1237 h 1740"/>
              <a:gd name="T46" fmla="*/ 33 w 1992"/>
              <a:gd name="T47" fmla="*/ 1464 h 1740"/>
              <a:gd name="T48" fmla="*/ 214 w 1992"/>
              <a:gd name="T49" fmla="*/ 1673 h 1740"/>
              <a:gd name="T50" fmla="*/ 394 w 1992"/>
              <a:gd name="T51" fmla="*/ 1693 h 1740"/>
              <a:gd name="T52" fmla="*/ 595 w 1992"/>
              <a:gd name="T53" fmla="*/ 1609 h 1740"/>
              <a:gd name="T54" fmla="*/ 790 w 1992"/>
              <a:gd name="T55" fmla="*/ 1435 h 1740"/>
              <a:gd name="T56" fmla="*/ 1054 w 1992"/>
              <a:gd name="T57" fmla="*/ 1095 h 1740"/>
              <a:gd name="T58" fmla="*/ 1234 w 1992"/>
              <a:gd name="T59" fmla="*/ 945 h 1740"/>
              <a:gd name="T60" fmla="*/ 1394 w 1992"/>
              <a:gd name="T61" fmla="*/ 913 h 1740"/>
              <a:gd name="T62" fmla="*/ 1564 w 1992"/>
              <a:gd name="T63" fmla="*/ 954 h 1740"/>
              <a:gd name="T64" fmla="*/ 1621 w 1992"/>
              <a:gd name="T65" fmla="*/ 840 h 1740"/>
              <a:gd name="T66" fmla="*/ 1678 w 1992"/>
              <a:gd name="T67" fmla="*/ 840 h 1740"/>
              <a:gd name="T68" fmla="*/ 1779 w 1992"/>
              <a:gd name="T69" fmla="*/ 805 h 1740"/>
              <a:gd name="T70" fmla="*/ 1794 w 1992"/>
              <a:gd name="T71" fmla="*/ 573 h 1740"/>
              <a:gd name="T72" fmla="*/ 1746 w 1992"/>
              <a:gd name="T73" fmla="*/ 505 h 1740"/>
              <a:gd name="T74" fmla="*/ 1536 w 1992"/>
              <a:gd name="T75" fmla="*/ 840 h 1740"/>
              <a:gd name="T76" fmla="*/ 1649 w 1992"/>
              <a:gd name="T77" fmla="*/ 1067 h 1740"/>
              <a:gd name="T78" fmla="*/ 1888 w 1992"/>
              <a:gd name="T79" fmla="*/ 819 h 1740"/>
              <a:gd name="T80" fmla="*/ 1922 w 1992"/>
              <a:gd name="T81" fmla="*/ 381 h 1740"/>
              <a:gd name="T82" fmla="*/ 1938 w 1992"/>
              <a:gd name="T83" fmla="*/ 213 h 1740"/>
              <a:gd name="T84" fmla="*/ 1848 w 1992"/>
              <a:gd name="T85" fmla="*/ 358 h 1740"/>
              <a:gd name="T86" fmla="*/ 1763 w 1992"/>
              <a:gd name="T87" fmla="*/ 358 h 17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92"/>
              <a:gd name="T133" fmla="*/ 0 h 1740"/>
              <a:gd name="T134" fmla="*/ 1992 w 1992"/>
              <a:gd name="T135" fmla="*/ 1740 h 17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92" h="1740">
                <a:moveTo>
                  <a:pt x="1763" y="358"/>
                </a:moveTo>
                <a:cubicBezTo>
                  <a:pt x="1782" y="337"/>
                  <a:pt x="1873" y="252"/>
                  <a:pt x="1906" y="205"/>
                </a:cubicBezTo>
                <a:cubicBezTo>
                  <a:pt x="1939" y="158"/>
                  <a:pt x="1947" y="106"/>
                  <a:pt x="1961" y="75"/>
                </a:cubicBezTo>
                <a:cubicBezTo>
                  <a:pt x="1975" y="44"/>
                  <a:pt x="1988" y="0"/>
                  <a:pt x="1990" y="18"/>
                </a:cubicBezTo>
                <a:cubicBezTo>
                  <a:pt x="1992" y="36"/>
                  <a:pt x="1973" y="125"/>
                  <a:pt x="1970" y="181"/>
                </a:cubicBezTo>
                <a:cubicBezTo>
                  <a:pt x="1967" y="237"/>
                  <a:pt x="1971" y="300"/>
                  <a:pt x="1970" y="357"/>
                </a:cubicBezTo>
                <a:cubicBezTo>
                  <a:pt x="1969" y="414"/>
                  <a:pt x="1966" y="455"/>
                  <a:pt x="1962" y="521"/>
                </a:cubicBezTo>
                <a:cubicBezTo>
                  <a:pt x="1958" y="587"/>
                  <a:pt x="1958" y="688"/>
                  <a:pt x="1948" y="751"/>
                </a:cubicBezTo>
                <a:cubicBezTo>
                  <a:pt x="1938" y="814"/>
                  <a:pt x="1919" y="862"/>
                  <a:pt x="1904" y="897"/>
                </a:cubicBezTo>
                <a:cubicBezTo>
                  <a:pt x="1889" y="932"/>
                  <a:pt x="1874" y="942"/>
                  <a:pt x="1860" y="961"/>
                </a:cubicBezTo>
                <a:cubicBezTo>
                  <a:pt x="1846" y="980"/>
                  <a:pt x="1840" y="988"/>
                  <a:pt x="1819" y="1010"/>
                </a:cubicBezTo>
                <a:cubicBezTo>
                  <a:pt x="1798" y="1032"/>
                  <a:pt x="1767" y="1081"/>
                  <a:pt x="1734" y="1095"/>
                </a:cubicBezTo>
                <a:cubicBezTo>
                  <a:pt x="1701" y="1109"/>
                  <a:pt x="1648" y="1101"/>
                  <a:pt x="1621" y="1095"/>
                </a:cubicBezTo>
                <a:cubicBezTo>
                  <a:pt x="1594" y="1089"/>
                  <a:pt x="1585" y="1071"/>
                  <a:pt x="1570" y="1057"/>
                </a:cubicBezTo>
                <a:cubicBezTo>
                  <a:pt x="1555" y="1043"/>
                  <a:pt x="1542" y="1033"/>
                  <a:pt x="1530" y="1013"/>
                </a:cubicBezTo>
                <a:cubicBezTo>
                  <a:pt x="1518" y="993"/>
                  <a:pt x="1503" y="960"/>
                  <a:pt x="1498" y="934"/>
                </a:cubicBezTo>
                <a:cubicBezTo>
                  <a:pt x="1493" y="908"/>
                  <a:pt x="1489" y="905"/>
                  <a:pt x="1501" y="859"/>
                </a:cubicBezTo>
                <a:cubicBezTo>
                  <a:pt x="1513" y="813"/>
                  <a:pt x="1540" y="714"/>
                  <a:pt x="1569" y="656"/>
                </a:cubicBezTo>
                <a:cubicBezTo>
                  <a:pt x="1598" y="598"/>
                  <a:pt x="1641" y="545"/>
                  <a:pt x="1678" y="509"/>
                </a:cubicBezTo>
                <a:cubicBezTo>
                  <a:pt x="1715" y="473"/>
                  <a:pt x="1763" y="459"/>
                  <a:pt x="1791" y="443"/>
                </a:cubicBezTo>
                <a:cubicBezTo>
                  <a:pt x="1819" y="427"/>
                  <a:pt x="1839" y="398"/>
                  <a:pt x="1848" y="415"/>
                </a:cubicBezTo>
                <a:cubicBezTo>
                  <a:pt x="1857" y="432"/>
                  <a:pt x="1847" y="515"/>
                  <a:pt x="1847" y="548"/>
                </a:cubicBezTo>
                <a:cubicBezTo>
                  <a:pt x="1847" y="581"/>
                  <a:pt x="1853" y="574"/>
                  <a:pt x="1848" y="613"/>
                </a:cubicBezTo>
                <a:cubicBezTo>
                  <a:pt x="1843" y="652"/>
                  <a:pt x="1833" y="727"/>
                  <a:pt x="1819" y="784"/>
                </a:cubicBezTo>
                <a:cubicBezTo>
                  <a:pt x="1805" y="841"/>
                  <a:pt x="1783" y="918"/>
                  <a:pt x="1763" y="954"/>
                </a:cubicBezTo>
                <a:cubicBezTo>
                  <a:pt x="1743" y="990"/>
                  <a:pt x="1718" y="992"/>
                  <a:pt x="1698" y="1001"/>
                </a:cubicBezTo>
                <a:cubicBezTo>
                  <a:pt x="1678" y="1010"/>
                  <a:pt x="1659" y="1012"/>
                  <a:pt x="1642" y="1009"/>
                </a:cubicBezTo>
                <a:cubicBezTo>
                  <a:pt x="1625" y="1006"/>
                  <a:pt x="1611" y="972"/>
                  <a:pt x="1593" y="982"/>
                </a:cubicBezTo>
                <a:cubicBezTo>
                  <a:pt x="1575" y="992"/>
                  <a:pt x="1555" y="1048"/>
                  <a:pt x="1536" y="1067"/>
                </a:cubicBezTo>
                <a:cubicBezTo>
                  <a:pt x="1517" y="1086"/>
                  <a:pt x="1498" y="1090"/>
                  <a:pt x="1479" y="1095"/>
                </a:cubicBezTo>
                <a:cubicBezTo>
                  <a:pt x="1460" y="1100"/>
                  <a:pt x="1442" y="1100"/>
                  <a:pt x="1423" y="1095"/>
                </a:cubicBezTo>
                <a:cubicBezTo>
                  <a:pt x="1404" y="1090"/>
                  <a:pt x="1387" y="1075"/>
                  <a:pt x="1366" y="1067"/>
                </a:cubicBezTo>
                <a:cubicBezTo>
                  <a:pt x="1345" y="1059"/>
                  <a:pt x="1329" y="1046"/>
                  <a:pt x="1298" y="1049"/>
                </a:cubicBezTo>
                <a:cubicBezTo>
                  <a:pt x="1267" y="1052"/>
                  <a:pt x="1213" y="1068"/>
                  <a:pt x="1182" y="1085"/>
                </a:cubicBezTo>
                <a:cubicBezTo>
                  <a:pt x="1151" y="1102"/>
                  <a:pt x="1136" y="1130"/>
                  <a:pt x="1111" y="1152"/>
                </a:cubicBezTo>
                <a:cubicBezTo>
                  <a:pt x="1086" y="1174"/>
                  <a:pt x="1062" y="1189"/>
                  <a:pt x="1034" y="1217"/>
                </a:cubicBezTo>
                <a:cubicBezTo>
                  <a:pt x="1006" y="1245"/>
                  <a:pt x="976" y="1280"/>
                  <a:pt x="941" y="1322"/>
                </a:cubicBezTo>
                <a:cubicBezTo>
                  <a:pt x="906" y="1364"/>
                  <a:pt x="862" y="1427"/>
                  <a:pt x="824" y="1469"/>
                </a:cubicBezTo>
                <a:cubicBezTo>
                  <a:pt x="786" y="1511"/>
                  <a:pt x="761" y="1540"/>
                  <a:pt x="714" y="1577"/>
                </a:cubicBezTo>
                <a:cubicBezTo>
                  <a:pt x="667" y="1614"/>
                  <a:pt x="609" y="1664"/>
                  <a:pt x="544" y="1691"/>
                </a:cubicBezTo>
                <a:cubicBezTo>
                  <a:pt x="479" y="1718"/>
                  <a:pt x="393" y="1740"/>
                  <a:pt x="322" y="1740"/>
                </a:cubicBezTo>
                <a:cubicBezTo>
                  <a:pt x="251" y="1740"/>
                  <a:pt x="166" y="1718"/>
                  <a:pt x="118" y="1691"/>
                </a:cubicBezTo>
                <a:cubicBezTo>
                  <a:pt x="70" y="1664"/>
                  <a:pt x="52" y="1624"/>
                  <a:pt x="33" y="1577"/>
                </a:cubicBezTo>
                <a:cubicBezTo>
                  <a:pt x="14" y="1530"/>
                  <a:pt x="0" y="1454"/>
                  <a:pt x="5" y="1407"/>
                </a:cubicBezTo>
                <a:cubicBezTo>
                  <a:pt x="10" y="1360"/>
                  <a:pt x="48" y="1322"/>
                  <a:pt x="62" y="1294"/>
                </a:cubicBezTo>
                <a:cubicBezTo>
                  <a:pt x="76" y="1266"/>
                  <a:pt x="95" y="1227"/>
                  <a:pt x="90" y="1237"/>
                </a:cubicBezTo>
                <a:cubicBezTo>
                  <a:pt x="85" y="1247"/>
                  <a:pt x="43" y="1315"/>
                  <a:pt x="34" y="1353"/>
                </a:cubicBezTo>
                <a:cubicBezTo>
                  <a:pt x="25" y="1391"/>
                  <a:pt x="24" y="1422"/>
                  <a:pt x="33" y="1464"/>
                </a:cubicBezTo>
                <a:cubicBezTo>
                  <a:pt x="42" y="1506"/>
                  <a:pt x="60" y="1571"/>
                  <a:pt x="90" y="1606"/>
                </a:cubicBezTo>
                <a:cubicBezTo>
                  <a:pt x="120" y="1641"/>
                  <a:pt x="176" y="1659"/>
                  <a:pt x="214" y="1673"/>
                </a:cubicBezTo>
                <a:cubicBezTo>
                  <a:pt x="252" y="1687"/>
                  <a:pt x="286" y="1687"/>
                  <a:pt x="316" y="1690"/>
                </a:cubicBezTo>
                <a:cubicBezTo>
                  <a:pt x="346" y="1693"/>
                  <a:pt x="371" y="1695"/>
                  <a:pt x="394" y="1693"/>
                </a:cubicBezTo>
                <a:cubicBezTo>
                  <a:pt x="417" y="1691"/>
                  <a:pt x="421" y="1695"/>
                  <a:pt x="454" y="1681"/>
                </a:cubicBezTo>
                <a:cubicBezTo>
                  <a:pt x="487" y="1667"/>
                  <a:pt x="550" y="1637"/>
                  <a:pt x="595" y="1609"/>
                </a:cubicBezTo>
                <a:cubicBezTo>
                  <a:pt x="640" y="1581"/>
                  <a:pt x="690" y="1539"/>
                  <a:pt x="722" y="1510"/>
                </a:cubicBezTo>
                <a:cubicBezTo>
                  <a:pt x="754" y="1481"/>
                  <a:pt x="754" y="1480"/>
                  <a:pt x="790" y="1435"/>
                </a:cubicBezTo>
                <a:cubicBezTo>
                  <a:pt x="826" y="1390"/>
                  <a:pt x="897" y="1294"/>
                  <a:pt x="941" y="1237"/>
                </a:cubicBezTo>
                <a:cubicBezTo>
                  <a:pt x="985" y="1180"/>
                  <a:pt x="1022" y="1134"/>
                  <a:pt x="1054" y="1095"/>
                </a:cubicBezTo>
                <a:cubicBezTo>
                  <a:pt x="1086" y="1056"/>
                  <a:pt x="1104" y="1026"/>
                  <a:pt x="1134" y="1001"/>
                </a:cubicBezTo>
                <a:cubicBezTo>
                  <a:pt x="1164" y="976"/>
                  <a:pt x="1210" y="958"/>
                  <a:pt x="1234" y="945"/>
                </a:cubicBezTo>
                <a:cubicBezTo>
                  <a:pt x="1258" y="932"/>
                  <a:pt x="1254" y="930"/>
                  <a:pt x="1281" y="925"/>
                </a:cubicBezTo>
                <a:cubicBezTo>
                  <a:pt x="1308" y="920"/>
                  <a:pt x="1356" y="908"/>
                  <a:pt x="1394" y="913"/>
                </a:cubicBezTo>
                <a:cubicBezTo>
                  <a:pt x="1432" y="918"/>
                  <a:pt x="1480" y="947"/>
                  <a:pt x="1508" y="954"/>
                </a:cubicBezTo>
                <a:cubicBezTo>
                  <a:pt x="1536" y="961"/>
                  <a:pt x="1550" y="963"/>
                  <a:pt x="1564" y="954"/>
                </a:cubicBezTo>
                <a:cubicBezTo>
                  <a:pt x="1578" y="945"/>
                  <a:pt x="1584" y="916"/>
                  <a:pt x="1593" y="897"/>
                </a:cubicBezTo>
                <a:cubicBezTo>
                  <a:pt x="1602" y="878"/>
                  <a:pt x="1612" y="854"/>
                  <a:pt x="1621" y="840"/>
                </a:cubicBezTo>
                <a:cubicBezTo>
                  <a:pt x="1630" y="826"/>
                  <a:pt x="1640" y="812"/>
                  <a:pt x="1649" y="812"/>
                </a:cubicBezTo>
                <a:cubicBezTo>
                  <a:pt x="1658" y="812"/>
                  <a:pt x="1664" y="831"/>
                  <a:pt x="1678" y="840"/>
                </a:cubicBezTo>
                <a:cubicBezTo>
                  <a:pt x="1692" y="849"/>
                  <a:pt x="1717" y="875"/>
                  <a:pt x="1734" y="869"/>
                </a:cubicBezTo>
                <a:cubicBezTo>
                  <a:pt x="1751" y="863"/>
                  <a:pt x="1772" y="837"/>
                  <a:pt x="1779" y="805"/>
                </a:cubicBezTo>
                <a:cubicBezTo>
                  <a:pt x="1786" y="773"/>
                  <a:pt x="1776" y="716"/>
                  <a:pt x="1779" y="677"/>
                </a:cubicBezTo>
                <a:cubicBezTo>
                  <a:pt x="1782" y="638"/>
                  <a:pt x="1787" y="607"/>
                  <a:pt x="1794" y="573"/>
                </a:cubicBezTo>
                <a:cubicBezTo>
                  <a:pt x="1801" y="539"/>
                  <a:pt x="1827" y="483"/>
                  <a:pt x="1819" y="472"/>
                </a:cubicBezTo>
                <a:cubicBezTo>
                  <a:pt x="1811" y="461"/>
                  <a:pt x="1779" y="478"/>
                  <a:pt x="1746" y="505"/>
                </a:cubicBezTo>
                <a:cubicBezTo>
                  <a:pt x="1713" y="532"/>
                  <a:pt x="1658" y="580"/>
                  <a:pt x="1623" y="636"/>
                </a:cubicBezTo>
                <a:cubicBezTo>
                  <a:pt x="1588" y="692"/>
                  <a:pt x="1548" y="780"/>
                  <a:pt x="1536" y="840"/>
                </a:cubicBezTo>
                <a:cubicBezTo>
                  <a:pt x="1524" y="900"/>
                  <a:pt x="1531" y="959"/>
                  <a:pt x="1550" y="997"/>
                </a:cubicBezTo>
                <a:cubicBezTo>
                  <a:pt x="1569" y="1035"/>
                  <a:pt x="1609" y="1069"/>
                  <a:pt x="1649" y="1067"/>
                </a:cubicBezTo>
                <a:cubicBezTo>
                  <a:pt x="1689" y="1065"/>
                  <a:pt x="1751" y="1023"/>
                  <a:pt x="1791" y="982"/>
                </a:cubicBezTo>
                <a:cubicBezTo>
                  <a:pt x="1831" y="941"/>
                  <a:pt x="1866" y="891"/>
                  <a:pt x="1888" y="819"/>
                </a:cubicBezTo>
                <a:cubicBezTo>
                  <a:pt x="1910" y="747"/>
                  <a:pt x="1915" y="621"/>
                  <a:pt x="1921" y="548"/>
                </a:cubicBezTo>
                <a:cubicBezTo>
                  <a:pt x="1927" y="475"/>
                  <a:pt x="1920" y="422"/>
                  <a:pt x="1922" y="381"/>
                </a:cubicBezTo>
                <a:cubicBezTo>
                  <a:pt x="1924" y="340"/>
                  <a:pt x="1930" y="330"/>
                  <a:pt x="1933" y="302"/>
                </a:cubicBezTo>
                <a:cubicBezTo>
                  <a:pt x="1936" y="274"/>
                  <a:pt x="1947" y="208"/>
                  <a:pt x="1938" y="213"/>
                </a:cubicBezTo>
                <a:cubicBezTo>
                  <a:pt x="1929" y="218"/>
                  <a:pt x="1891" y="306"/>
                  <a:pt x="1876" y="330"/>
                </a:cubicBezTo>
                <a:cubicBezTo>
                  <a:pt x="1861" y="354"/>
                  <a:pt x="1861" y="355"/>
                  <a:pt x="1848" y="358"/>
                </a:cubicBezTo>
                <a:cubicBezTo>
                  <a:pt x="1835" y="361"/>
                  <a:pt x="1811" y="346"/>
                  <a:pt x="1797" y="346"/>
                </a:cubicBezTo>
                <a:cubicBezTo>
                  <a:pt x="1783" y="346"/>
                  <a:pt x="1770" y="356"/>
                  <a:pt x="1763" y="358"/>
                </a:cubicBezTo>
                <a:close/>
              </a:path>
            </a:pathLst>
          </a:custGeom>
          <a:solidFill>
            <a:schemeClr val="accent2">
              <a:lumMod val="60000"/>
              <a:lumOff val="40000"/>
            </a:schemeClr>
          </a:solidFill>
          <a:ln w="12700">
            <a:noFill/>
            <a:round/>
            <a:headEnd/>
            <a:tailEnd/>
          </a:ln>
        </p:spPr>
        <p:txBody>
          <a:bodyPr wrap="none" anchor="ctr"/>
          <a:lstStyle/>
          <a:p>
            <a:pPr algn="l" rtl="0"/>
            <a:endParaRPr lang="fa-IR">
              <a:latin typeface="Arial" charset="0"/>
            </a:endParaRPr>
          </a:p>
        </p:txBody>
      </p:sp>
      <p:sp>
        <p:nvSpPr>
          <p:cNvPr id="10" name="Freeform 8" descr="Papyrus"/>
          <p:cNvSpPr>
            <a:spLocks/>
          </p:cNvSpPr>
          <p:nvPr/>
        </p:nvSpPr>
        <p:spPr bwMode="ltGray">
          <a:xfrm>
            <a:off x="1289050" y="1755775"/>
            <a:ext cx="3252788" cy="4760913"/>
          </a:xfrm>
          <a:custGeom>
            <a:avLst/>
            <a:gdLst>
              <a:gd name="T0" fmla="*/ 1643 w 2049"/>
              <a:gd name="T1" fmla="*/ 147 h 2999"/>
              <a:gd name="T2" fmla="*/ 1671 w 2049"/>
              <a:gd name="T3" fmla="*/ 90 h 2999"/>
              <a:gd name="T4" fmla="*/ 1728 w 2049"/>
              <a:gd name="T5" fmla="*/ 33 h 2999"/>
              <a:gd name="T6" fmla="*/ 1813 w 2049"/>
              <a:gd name="T7" fmla="*/ 5 h 2999"/>
              <a:gd name="T8" fmla="*/ 1955 w 2049"/>
              <a:gd name="T9" fmla="*/ 5 h 2999"/>
              <a:gd name="T10" fmla="*/ 2040 w 2049"/>
              <a:gd name="T11" fmla="*/ 33 h 2999"/>
              <a:gd name="T12" fmla="*/ 2011 w 2049"/>
              <a:gd name="T13" fmla="*/ 90 h 2999"/>
              <a:gd name="T14" fmla="*/ 1955 w 2049"/>
              <a:gd name="T15" fmla="*/ 147 h 2999"/>
              <a:gd name="T16" fmla="*/ 1841 w 2049"/>
              <a:gd name="T17" fmla="*/ 204 h 2999"/>
              <a:gd name="T18" fmla="*/ 1756 w 2049"/>
              <a:gd name="T19" fmla="*/ 232 h 2999"/>
              <a:gd name="T20" fmla="*/ 1728 w 2049"/>
              <a:gd name="T21" fmla="*/ 289 h 2999"/>
              <a:gd name="T22" fmla="*/ 1785 w 2049"/>
              <a:gd name="T23" fmla="*/ 289 h 2999"/>
              <a:gd name="T24" fmla="*/ 1813 w 2049"/>
              <a:gd name="T25" fmla="*/ 345 h 2999"/>
              <a:gd name="T26" fmla="*/ 1784 w 2049"/>
              <a:gd name="T27" fmla="*/ 410 h 2999"/>
              <a:gd name="T28" fmla="*/ 1756 w 2049"/>
              <a:gd name="T29" fmla="*/ 459 h 2999"/>
              <a:gd name="T30" fmla="*/ 1699 w 2049"/>
              <a:gd name="T31" fmla="*/ 487 h 2999"/>
              <a:gd name="T32" fmla="*/ 1473 w 2049"/>
              <a:gd name="T33" fmla="*/ 572 h 2999"/>
              <a:gd name="T34" fmla="*/ 1274 w 2049"/>
              <a:gd name="T35" fmla="*/ 685 h 2999"/>
              <a:gd name="T36" fmla="*/ 1019 w 2049"/>
              <a:gd name="T37" fmla="*/ 827 h 2999"/>
              <a:gd name="T38" fmla="*/ 877 w 2049"/>
              <a:gd name="T39" fmla="*/ 912 h 2999"/>
              <a:gd name="T40" fmla="*/ 594 w 2049"/>
              <a:gd name="T41" fmla="*/ 1082 h 2999"/>
              <a:gd name="T42" fmla="*/ 320 w 2049"/>
              <a:gd name="T43" fmla="*/ 1354 h 2999"/>
              <a:gd name="T44" fmla="*/ 108 w 2049"/>
              <a:gd name="T45" fmla="*/ 1690 h 2999"/>
              <a:gd name="T46" fmla="*/ 72 w 2049"/>
              <a:gd name="T47" fmla="*/ 1814 h 2999"/>
              <a:gd name="T48" fmla="*/ 56 w 2049"/>
              <a:gd name="T49" fmla="*/ 1914 h 2999"/>
              <a:gd name="T50" fmla="*/ 55 w 2049"/>
              <a:gd name="T51" fmla="*/ 2075 h 2999"/>
              <a:gd name="T52" fmla="*/ 164 w 2049"/>
              <a:gd name="T53" fmla="*/ 2450 h 2999"/>
              <a:gd name="T54" fmla="*/ 396 w 2049"/>
              <a:gd name="T55" fmla="*/ 2738 h 2999"/>
              <a:gd name="T56" fmla="*/ 520 w 2049"/>
              <a:gd name="T57" fmla="*/ 2826 h 2999"/>
              <a:gd name="T58" fmla="*/ 536 w 2049"/>
              <a:gd name="T59" fmla="*/ 2926 h 2999"/>
              <a:gd name="T60" fmla="*/ 524 w 2049"/>
              <a:gd name="T61" fmla="*/ 2974 h 2999"/>
              <a:gd name="T62" fmla="*/ 240 w 2049"/>
              <a:gd name="T63" fmla="*/ 2774 h 2999"/>
              <a:gd name="T64" fmla="*/ 64 w 2049"/>
              <a:gd name="T65" fmla="*/ 2502 h 2999"/>
              <a:gd name="T66" fmla="*/ 8 w 2049"/>
              <a:gd name="T67" fmla="*/ 2134 h 2999"/>
              <a:gd name="T68" fmla="*/ 16 w 2049"/>
              <a:gd name="T69" fmla="*/ 1878 h 2999"/>
              <a:gd name="T70" fmla="*/ 72 w 2049"/>
              <a:gd name="T71" fmla="*/ 1650 h 2999"/>
              <a:gd name="T72" fmla="*/ 339 w 2049"/>
              <a:gd name="T73" fmla="*/ 1196 h 2999"/>
              <a:gd name="T74" fmla="*/ 821 w 2049"/>
              <a:gd name="T75" fmla="*/ 827 h 2999"/>
              <a:gd name="T76" fmla="*/ 1331 w 2049"/>
              <a:gd name="T77" fmla="*/ 544 h 2999"/>
              <a:gd name="T78" fmla="*/ 1556 w 2049"/>
              <a:gd name="T79" fmla="*/ 438 h 2999"/>
              <a:gd name="T80" fmla="*/ 1568 w 2049"/>
              <a:gd name="T81" fmla="*/ 402 h 2999"/>
              <a:gd name="T82" fmla="*/ 1614 w 2049"/>
              <a:gd name="T83" fmla="*/ 289 h 2999"/>
              <a:gd name="T84" fmla="*/ 1699 w 2049"/>
              <a:gd name="T85" fmla="*/ 204 h 2999"/>
              <a:gd name="T86" fmla="*/ 1898 w 2049"/>
              <a:gd name="T87" fmla="*/ 118 h 2999"/>
              <a:gd name="T88" fmla="*/ 1926 w 2049"/>
              <a:gd name="T89" fmla="*/ 90 h 2999"/>
              <a:gd name="T90" fmla="*/ 1870 w 2049"/>
              <a:gd name="T91" fmla="*/ 90 h 2999"/>
              <a:gd name="T92" fmla="*/ 1785 w 2049"/>
              <a:gd name="T93" fmla="*/ 62 h 2999"/>
              <a:gd name="T94" fmla="*/ 1728 w 2049"/>
              <a:gd name="T95" fmla="*/ 90 h 2999"/>
              <a:gd name="T96" fmla="*/ 1699 w 2049"/>
              <a:gd name="T97" fmla="*/ 118 h 2999"/>
              <a:gd name="T98" fmla="*/ 1643 w 2049"/>
              <a:gd name="T99" fmla="*/ 147 h 29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49"/>
              <a:gd name="T151" fmla="*/ 0 h 2999"/>
              <a:gd name="T152" fmla="*/ 2049 w 2049"/>
              <a:gd name="T153" fmla="*/ 2999 h 29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49" h="2999">
                <a:moveTo>
                  <a:pt x="1643" y="147"/>
                </a:moveTo>
                <a:cubicBezTo>
                  <a:pt x="1638" y="142"/>
                  <a:pt x="1657" y="109"/>
                  <a:pt x="1671" y="90"/>
                </a:cubicBezTo>
                <a:cubicBezTo>
                  <a:pt x="1685" y="71"/>
                  <a:pt x="1704" y="47"/>
                  <a:pt x="1728" y="33"/>
                </a:cubicBezTo>
                <a:cubicBezTo>
                  <a:pt x="1752" y="19"/>
                  <a:pt x="1775" y="10"/>
                  <a:pt x="1813" y="5"/>
                </a:cubicBezTo>
                <a:cubicBezTo>
                  <a:pt x="1851" y="0"/>
                  <a:pt x="1917" y="0"/>
                  <a:pt x="1955" y="5"/>
                </a:cubicBezTo>
                <a:cubicBezTo>
                  <a:pt x="1993" y="10"/>
                  <a:pt x="2031" y="19"/>
                  <a:pt x="2040" y="33"/>
                </a:cubicBezTo>
                <a:cubicBezTo>
                  <a:pt x="2049" y="47"/>
                  <a:pt x="2025" y="71"/>
                  <a:pt x="2011" y="90"/>
                </a:cubicBezTo>
                <a:cubicBezTo>
                  <a:pt x="1997" y="109"/>
                  <a:pt x="1983" y="128"/>
                  <a:pt x="1955" y="147"/>
                </a:cubicBezTo>
                <a:cubicBezTo>
                  <a:pt x="1927" y="166"/>
                  <a:pt x="1874" y="190"/>
                  <a:pt x="1841" y="204"/>
                </a:cubicBezTo>
                <a:cubicBezTo>
                  <a:pt x="1808" y="218"/>
                  <a:pt x="1775" y="218"/>
                  <a:pt x="1756" y="232"/>
                </a:cubicBezTo>
                <a:cubicBezTo>
                  <a:pt x="1737" y="246"/>
                  <a:pt x="1723" y="280"/>
                  <a:pt x="1728" y="289"/>
                </a:cubicBezTo>
                <a:cubicBezTo>
                  <a:pt x="1733" y="298"/>
                  <a:pt x="1771" y="280"/>
                  <a:pt x="1785" y="289"/>
                </a:cubicBezTo>
                <a:cubicBezTo>
                  <a:pt x="1799" y="298"/>
                  <a:pt x="1813" y="325"/>
                  <a:pt x="1813" y="345"/>
                </a:cubicBezTo>
                <a:cubicBezTo>
                  <a:pt x="1813" y="365"/>
                  <a:pt x="1794" y="391"/>
                  <a:pt x="1784" y="410"/>
                </a:cubicBezTo>
                <a:cubicBezTo>
                  <a:pt x="1774" y="429"/>
                  <a:pt x="1770" y="446"/>
                  <a:pt x="1756" y="459"/>
                </a:cubicBezTo>
                <a:cubicBezTo>
                  <a:pt x="1742" y="472"/>
                  <a:pt x="1746" y="468"/>
                  <a:pt x="1699" y="487"/>
                </a:cubicBezTo>
                <a:cubicBezTo>
                  <a:pt x="1652" y="506"/>
                  <a:pt x="1544" y="539"/>
                  <a:pt x="1473" y="572"/>
                </a:cubicBezTo>
                <a:cubicBezTo>
                  <a:pt x="1402" y="605"/>
                  <a:pt x="1350" y="642"/>
                  <a:pt x="1274" y="685"/>
                </a:cubicBezTo>
                <a:cubicBezTo>
                  <a:pt x="1198" y="728"/>
                  <a:pt x="1085" y="789"/>
                  <a:pt x="1019" y="827"/>
                </a:cubicBezTo>
                <a:cubicBezTo>
                  <a:pt x="953" y="865"/>
                  <a:pt x="948" y="870"/>
                  <a:pt x="877" y="912"/>
                </a:cubicBezTo>
                <a:cubicBezTo>
                  <a:pt x="806" y="954"/>
                  <a:pt x="687" y="1008"/>
                  <a:pt x="594" y="1082"/>
                </a:cubicBezTo>
                <a:cubicBezTo>
                  <a:pt x="501" y="1156"/>
                  <a:pt x="401" y="1253"/>
                  <a:pt x="320" y="1354"/>
                </a:cubicBezTo>
                <a:cubicBezTo>
                  <a:pt x="239" y="1455"/>
                  <a:pt x="149" y="1613"/>
                  <a:pt x="108" y="1690"/>
                </a:cubicBezTo>
                <a:cubicBezTo>
                  <a:pt x="67" y="1767"/>
                  <a:pt x="81" y="1777"/>
                  <a:pt x="72" y="1814"/>
                </a:cubicBezTo>
                <a:cubicBezTo>
                  <a:pt x="63" y="1851"/>
                  <a:pt x="59" y="1871"/>
                  <a:pt x="56" y="1914"/>
                </a:cubicBezTo>
                <a:cubicBezTo>
                  <a:pt x="53" y="1957"/>
                  <a:pt x="37" y="1986"/>
                  <a:pt x="55" y="2075"/>
                </a:cubicBezTo>
                <a:cubicBezTo>
                  <a:pt x="73" y="2164"/>
                  <a:pt x="107" y="2340"/>
                  <a:pt x="164" y="2450"/>
                </a:cubicBezTo>
                <a:cubicBezTo>
                  <a:pt x="221" y="2560"/>
                  <a:pt x="337" y="2675"/>
                  <a:pt x="396" y="2738"/>
                </a:cubicBezTo>
                <a:cubicBezTo>
                  <a:pt x="455" y="2801"/>
                  <a:pt x="497" y="2795"/>
                  <a:pt x="520" y="2826"/>
                </a:cubicBezTo>
                <a:cubicBezTo>
                  <a:pt x="543" y="2857"/>
                  <a:pt x="535" y="2901"/>
                  <a:pt x="536" y="2926"/>
                </a:cubicBezTo>
                <a:cubicBezTo>
                  <a:pt x="537" y="2951"/>
                  <a:pt x="573" y="2999"/>
                  <a:pt x="524" y="2974"/>
                </a:cubicBezTo>
                <a:cubicBezTo>
                  <a:pt x="475" y="2949"/>
                  <a:pt x="317" y="2853"/>
                  <a:pt x="240" y="2774"/>
                </a:cubicBezTo>
                <a:cubicBezTo>
                  <a:pt x="163" y="2695"/>
                  <a:pt x="103" y="2609"/>
                  <a:pt x="64" y="2502"/>
                </a:cubicBezTo>
                <a:cubicBezTo>
                  <a:pt x="25" y="2395"/>
                  <a:pt x="16" y="2238"/>
                  <a:pt x="8" y="2134"/>
                </a:cubicBezTo>
                <a:cubicBezTo>
                  <a:pt x="0" y="2030"/>
                  <a:pt x="5" y="1959"/>
                  <a:pt x="16" y="1878"/>
                </a:cubicBezTo>
                <a:cubicBezTo>
                  <a:pt x="27" y="1797"/>
                  <a:pt x="18" y="1764"/>
                  <a:pt x="72" y="1650"/>
                </a:cubicBezTo>
                <a:cubicBezTo>
                  <a:pt x="126" y="1536"/>
                  <a:pt x="214" y="1333"/>
                  <a:pt x="339" y="1196"/>
                </a:cubicBezTo>
                <a:cubicBezTo>
                  <a:pt x="464" y="1059"/>
                  <a:pt x="656" y="936"/>
                  <a:pt x="821" y="827"/>
                </a:cubicBezTo>
                <a:cubicBezTo>
                  <a:pt x="986" y="718"/>
                  <a:pt x="1209" y="609"/>
                  <a:pt x="1331" y="544"/>
                </a:cubicBezTo>
                <a:cubicBezTo>
                  <a:pt x="1453" y="479"/>
                  <a:pt x="1516" y="462"/>
                  <a:pt x="1556" y="438"/>
                </a:cubicBezTo>
                <a:cubicBezTo>
                  <a:pt x="1596" y="414"/>
                  <a:pt x="1558" y="427"/>
                  <a:pt x="1568" y="402"/>
                </a:cubicBezTo>
                <a:cubicBezTo>
                  <a:pt x="1578" y="377"/>
                  <a:pt x="1592" y="322"/>
                  <a:pt x="1614" y="289"/>
                </a:cubicBezTo>
                <a:cubicBezTo>
                  <a:pt x="1636" y="256"/>
                  <a:pt x="1652" y="232"/>
                  <a:pt x="1699" y="204"/>
                </a:cubicBezTo>
                <a:cubicBezTo>
                  <a:pt x="1746" y="176"/>
                  <a:pt x="1860" y="137"/>
                  <a:pt x="1898" y="118"/>
                </a:cubicBezTo>
                <a:cubicBezTo>
                  <a:pt x="1936" y="99"/>
                  <a:pt x="1931" y="95"/>
                  <a:pt x="1926" y="90"/>
                </a:cubicBezTo>
                <a:cubicBezTo>
                  <a:pt x="1921" y="85"/>
                  <a:pt x="1893" y="95"/>
                  <a:pt x="1870" y="90"/>
                </a:cubicBezTo>
                <a:cubicBezTo>
                  <a:pt x="1847" y="85"/>
                  <a:pt x="1809" y="62"/>
                  <a:pt x="1785" y="62"/>
                </a:cubicBezTo>
                <a:cubicBezTo>
                  <a:pt x="1761" y="62"/>
                  <a:pt x="1742" y="81"/>
                  <a:pt x="1728" y="90"/>
                </a:cubicBezTo>
                <a:cubicBezTo>
                  <a:pt x="1714" y="99"/>
                  <a:pt x="1713" y="108"/>
                  <a:pt x="1699" y="118"/>
                </a:cubicBezTo>
                <a:cubicBezTo>
                  <a:pt x="1685" y="128"/>
                  <a:pt x="1648" y="152"/>
                  <a:pt x="1643" y="147"/>
                </a:cubicBezTo>
                <a:close/>
              </a:path>
            </a:pathLst>
          </a:custGeom>
          <a:solidFill>
            <a:schemeClr val="accent2">
              <a:lumMod val="60000"/>
              <a:lumOff val="40000"/>
            </a:schemeClr>
          </a:solidFill>
          <a:ln w="12700">
            <a:noFill/>
            <a:round/>
            <a:headEnd/>
            <a:tailEnd/>
          </a:ln>
        </p:spPr>
        <p:txBody>
          <a:bodyPr wrap="none" anchor="ctr"/>
          <a:lstStyle/>
          <a:p>
            <a:pPr algn="l" rtl="0"/>
            <a:endParaRPr lang="fa-IR">
              <a:latin typeface="Arial" charset="0"/>
            </a:endParaRPr>
          </a:p>
        </p:txBody>
      </p:sp>
      <p:sp>
        <p:nvSpPr>
          <p:cNvPr id="11" name="Freeform 10" descr="Papyrus"/>
          <p:cNvSpPr>
            <a:spLocks/>
          </p:cNvSpPr>
          <p:nvPr/>
        </p:nvSpPr>
        <p:spPr bwMode="ltGray">
          <a:xfrm>
            <a:off x="1376363" y="571500"/>
            <a:ext cx="4000500" cy="3217863"/>
          </a:xfrm>
          <a:custGeom>
            <a:avLst/>
            <a:gdLst>
              <a:gd name="T0" fmla="*/ 2077 w 2520"/>
              <a:gd name="T1" fmla="*/ 90 h 2027"/>
              <a:gd name="T2" fmla="*/ 2105 w 2520"/>
              <a:gd name="T3" fmla="*/ 62 h 2027"/>
              <a:gd name="T4" fmla="*/ 2133 w 2520"/>
              <a:gd name="T5" fmla="*/ 33 h 2027"/>
              <a:gd name="T6" fmla="*/ 2162 w 2520"/>
              <a:gd name="T7" fmla="*/ 5 h 2027"/>
              <a:gd name="T8" fmla="*/ 2247 w 2520"/>
              <a:gd name="T9" fmla="*/ 5 h 2027"/>
              <a:gd name="T10" fmla="*/ 2358 w 2520"/>
              <a:gd name="T11" fmla="*/ 35 h 2027"/>
              <a:gd name="T12" fmla="*/ 2412 w 2520"/>
              <a:gd name="T13" fmla="*/ 60 h 2027"/>
              <a:gd name="T14" fmla="*/ 2480 w 2520"/>
              <a:gd name="T15" fmla="*/ 79 h 2027"/>
              <a:gd name="T16" fmla="*/ 2516 w 2520"/>
              <a:gd name="T17" fmla="*/ 67 h 2027"/>
              <a:gd name="T18" fmla="*/ 2504 w 2520"/>
              <a:gd name="T19" fmla="*/ 123 h 2027"/>
              <a:gd name="T20" fmla="*/ 2445 w 2520"/>
              <a:gd name="T21" fmla="*/ 175 h 2027"/>
              <a:gd name="T22" fmla="*/ 2389 w 2520"/>
              <a:gd name="T23" fmla="*/ 203 h 2027"/>
              <a:gd name="T24" fmla="*/ 2168 w 2520"/>
              <a:gd name="T25" fmla="*/ 347 h 2027"/>
              <a:gd name="T26" fmla="*/ 2100 w 2520"/>
              <a:gd name="T27" fmla="*/ 399 h 2027"/>
              <a:gd name="T28" fmla="*/ 2028 w 2520"/>
              <a:gd name="T29" fmla="*/ 447 h 2027"/>
              <a:gd name="T30" fmla="*/ 1822 w 2520"/>
              <a:gd name="T31" fmla="*/ 572 h 2027"/>
              <a:gd name="T32" fmla="*/ 1510 w 2520"/>
              <a:gd name="T33" fmla="*/ 714 h 2027"/>
              <a:gd name="T34" fmla="*/ 1028 w 2520"/>
              <a:gd name="T35" fmla="*/ 799 h 2027"/>
              <a:gd name="T36" fmla="*/ 744 w 2520"/>
              <a:gd name="T37" fmla="*/ 770 h 2027"/>
              <a:gd name="T38" fmla="*/ 624 w 2520"/>
              <a:gd name="T39" fmla="*/ 692 h 2027"/>
              <a:gd name="T40" fmla="*/ 600 w 2520"/>
              <a:gd name="T41" fmla="*/ 651 h 2027"/>
              <a:gd name="T42" fmla="*/ 536 w 2520"/>
              <a:gd name="T43" fmla="*/ 659 h 2027"/>
              <a:gd name="T44" fmla="*/ 484 w 2520"/>
              <a:gd name="T45" fmla="*/ 675 h 2027"/>
              <a:gd name="T46" fmla="*/ 461 w 2520"/>
              <a:gd name="T47" fmla="*/ 714 h 2027"/>
              <a:gd name="T48" fmla="*/ 489 w 2520"/>
              <a:gd name="T49" fmla="*/ 742 h 2027"/>
              <a:gd name="T50" fmla="*/ 546 w 2520"/>
              <a:gd name="T51" fmla="*/ 770 h 2027"/>
              <a:gd name="T52" fmla="*/ 574 w 2520"/>
              <a:gd name="T53" fmla="*/ 799 h 2027"/>
              <a:gd name="T54" fmla="*/ 517 w 2520"/>
              <a:gd name="T55" fmla="*/ 884 h 2027"/>
              <a:gd name="T56" fmla="*/ 472 w 2520"/>
              <a:gd name="T57" fmla="*/ 939 h 2027"/>
              <a:gd name="T58" fmla="*/ 400 w 2520"/>
              <a:gd name="T59" fmla="*/ 963 h 2027"/>
              <a:gd name="T60" fmla="*/ 264 w 2520"/>
              <a:gd name="T61" fmla="*/ 983 h 2027"/>
              <a:gd name="T62" fmla="*/ 149 w 2520"/>
              <a:gd name="T63" fmla="*/ 1054 h 2027"/>
              <a:gd name="T64" fmla="*/ 64 w 2520"/>
              <a:gd name="T65" fmla="*/ 1207 h 2027"/>
              <a:gd name="T66" fmla="*/ 36 w 2520"/>
              <a:gd name="T67" fmla="*/ 1479 h 2027"/>
              <a:gd name="T68" fmla="*/ 20 w 2520"/>
              <a:gd name="T69" fmla="*/ 1975 h 2027"/>
              <a:gd name="T70" fmla="*/ 7 w 2520"/>
              <a:gd name="T71" fmla="*/ 1791 h 2027"/>
              <a:gd name="T72" fmla="*/ 0 w 2520"/>
              <a:gd name="T73" fmla="*/ 1475 h 2027"/>
              <a:gd name="T74" fmla="*/ 7 w 2520"/>
              <a:gd name="T75" fmla="*/ 1337 h 2027"/>
              <a:gd name="T76" fmla="*/ 28 w 2520"/>
              <a:gd name="T77" fmla="*/ 1220 h 2027"/>
              <a:gd name="T78" fmla="*/ 64 w 2520"/>
              <a:gd name="T79" fmla="*/ 1107 h 2027"/>
              <a:gd name="T80" fmla="*/ 149 w 2520"/>
              <a:gd name="T81" fmla="*/ 969 h 2027"/>
              <a:gd name="T82" fmla="*/ 262 w 2520"/>
              <a:gd name="T83" fmla="*/ 884 h 2027"/>
              <a:gd name="T84" fmla="*/ 340 w 2520"/>
              <a:gd name="T85" fmla="*/ 855 h 2027"/>
              <a:gd name="T86" fmla="*/ 372 w 2520"/>
              <a:gd name="T87" fmla="*/ 799 h 2027"/>
              <a:gd name="T88" fmla="*/ 404 w 2520"/>
              <a:gd name="T89" fmla="*/ 714 h 2027"/>
              <a:gd name="T90" fmla="*/ 480 w 2520"/>
              <a:gd name="T91" fmla="*/ 623 h 2027"/>
              <a:gd name="T92" fmla="*/ 516 w 2520"/>
              <a:gd name="T93" fmla="*/ 595 h 2027"/>
              <a:gd name="T94" fmla="*/ 631 w 2520"/>
              <a:gd name="T95" fmla="*/ 544 h 2027"/>
              <a:gd name="T96" fmla="*/ 664 w 2520"/>
              <a:gd name="T97" fmla="*/ 563 h 2027"/>
              <a:gd name="T98" fmla="*/ 943 w 2520"/>
              <a:gd name="T99" fmla="*/ 629 h 2027"/>
              <a:gd name="T100" fmla="*/ 1425 w 2520"/>
              <a:gd name="T101" fmla="*/ 600 h 2027"/>
              <a:gd name="T102" fmla="*/ 1892 w 2520"/>
              <a:gd name="T103" fmla="*/ 427 h 2027"/>
              <a:gd name="T104" fmla="*/ 2077 w 2520"/>
              <a:gd name="T105" fmla="*/ 318 h 2027"/>
              <a:gd name="T106" fmla="*/ 2190 w 2520"/>
              <a:gd name="T107" fmla="*/ 232 h 2027"/>
              <a:gd name="T108" fmla="*/ 2332 w 2520"/>
              <a:gd name="T109" fmla="*/ 147 h 2027"/>
              <a:gd name="T110" fmla="*/ 2303 w 2520"/>
              <a:gd name="T111" fmla="*/ 118 h 2027"/>
              <a:gd name="T112" fmla="*/ 2190 w 2520"/>
              <a:gd name="T113" fmla="*/ 62 h 2027"/>
              <a:gd name="T114" fmla="*/ 2162 w 2520"/>
              <a:gd name="T115" fmla="*/ 62 h 2027"/>
              <a:gd name="T116" fmla="*/ 2107 w 2520"/>
              <a:gd name="T117" fmla="*/ 92 h 2027"/>
              <a:gd name="T118" fmla="*/ 2077 w 2520"/>
              <a:gd name="T119" fmla="*/ 118 h 2027"/>
              <a:gd name="T120" fmla="*/ 2077 w 2520"/>
              <a:gd name="T121" fmla="*/ 90 h 20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0"/>
              <a:gd name="T184" fmla="*/ 0 h 2027"/>
              <a:gd name="T185" fmla="*/ 2520 w 2520"/>
              <a:gd name="T186" fmla="*/ 2027 h 20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0" h="2027">
                <a:moveTo>
                  <a:pt x="2077" y="90"/>
                </a:moveTo>
                <a:cubicBezTo>
                  <a:pt x="2082" y="81"/>
                  <a:pt x="2096" y="71"/>
                  <a:pt x="2105" y="62"/>
                </a:cubicBezTo>
                <a:cubicBezTo>
                  <a:pt x="2114" y="53"/>
                  <a:pt x="2124" y="42"/>
                  <a:pt x="2133" y="33"/>
                </a:cubicBezTo>
                <a:cubicBezTo>
                  <a:pt x="2142" y="24"/>
                  <a:pt x="2143" y="10"/>
                  <a:pt x="2162" y="5"/>
                </a:cubicBezTo>
                <a:cubicBezTo>
                  <a:pt x="2181" y="0"/>
                  <a:pt x="2214" y="0"/>
                  <a:pt x="2247" y="5"/>
                </a:cubicBezTo>
                <a:cubicBezTo>
                  <a:pt x="2280" y="10"/>
                  <a:pt x="2331" y="26"/>
                  <a:pt x="2358" y="35"/>
                </a:cubicBezTo>
                <a:cubicBezTo>
                  <a:pt x="2385" y="44"/>
                  <a:pt x="2392" y="53"/>
                  <a:pt x="2412" y="60"/>
                </a:cubicBezTo>
                <a:cubicBezTo>
                  <a:pt x="2432" y="67"/>
                  <a:pt x="2463" y="78"/>
                  <a:pt x="2480" y="79"/>
                </a:cubicBezTo>
                <a:cubicBezTo>
                  <a:pt x="2497" y="80"/>
                  <a:pt x="2512" y="60"/>
                  <a:pt x="2516" y="67"/>
                </a:cubicBezTo>
                <a:cubicBezTo>
                  <a:pt x="2520" y="74"/>
                  <a:pt x="2516" y="105"/>
                  <a:pt x="2504" y="123"/>
                </a:cubicBezTo>
                <a:cubicBezTo>
                  <a:pt x="2492" y="141"/>
                  <a:pt x="2464" y="162"/>
                  <a:pt x="2445" y="175"/>
                </a:cubicBezTo>
                <a:cubicBezTo>
                  <a:pt x="2426" y="188"/>
                  <a:pt x="2435" y="174"/>
                  <a:pt x="2389" y="203"/>
                </a:cubicBezTo>
                <a:cubicBezTo>
                  <a:pt x="2343" y="232"/>
                  <a:pt x="2216" y="314"/>
                  <a:pt x="2168" y="347"/>
                </a:cubicBezTo>
                <a:cubicBezTo>
                  <a:pt x="2120" y="380"/>
                  <a:pt x="2123" y="382"/>
                  <a:pt x="2100" y="399"/>
                </a:cubicBezTo>
                <a:cubicBezTo>
                  <a:pt x="2077" y="416"/>
                  <a:pt x="2074" y="418"/>
                  <a:pt x="2028" y="447"/>
                </a:cubicBezTo>
                <a:cubicBezTo>
                  <a:pt x="1982" y="476"/>
                  <a:pt x="1908" y="528"/>
                  <a:pt x="1822" y="572"/>
                </a:cubicBezTo>
                <a:cubicBezTo>
                  <a:pt x="1736" y="616"/>
                  <a:pt x="1642" y="676"/>
                  <a:pt x="1510" y="714"/>
                </a:cubicBezTo>
                <a:cubicBezTo>
                  <a:pt x="1378" y="752"/>
                  <a:pt x="1156" y="790"/>
                  <a:pt x="1028" y="799"/>
                </a:cubicBezTo>
                <a:cubicBezTo>
                  <a:pt x="900" y="808"/>
                  <a:pt x="811" y="788"/>
                  <a:pt x="744" y="770"/>
                </a:cubicBezTo>
                <a:cubicBezTo>
                  <a:pt x="677" y="752"/>
                  <a:pt x="648" y="712"/>
                  <a:pt x="624" y="692"/>
                </a:cubicBezTo>
                <a:cubicBezTo>
                  <a:pt x="600" y="672"/>
                  <a:pt x="615" y="657"/>
                  <a:pt x="600" y="651"/>
                </a:cubicBezTo>
                <a:cubicBezTo>
                  <a:pt x="585" y="645"/>
                  <a:pt x="555" y="655"/>
                  <a:pt x="536" y="659"/>
                </a:cubicBezTo>
                <a:cubicBezTo>
                  <a:pt x="517" y="663"/>
                  <a:pt x="496" y="666"/>
                  <a:pt x="484" y="675"/>
                </a:cubicBezTo>
                <a:cubicBezTo>
                  <a:pt x="472" y="684"/>
                  <a:pt x="460" y="703"/>
                  <a:pt x="461" y="714"/>
                </a:cubicBezTo>
                <a:cubicBezTo>
                  <a:pt x="462" y="725"/>
                  <a:pt x="475" y="733"/>
                  <a:pt x="489" y="742"/>
                </a:cubicBezTo>
                <a:cubicBezTo>
                  <a:pt x="503" y="751"/>
                  <a:pt x="532" y="761"/>
                  <a:pt x="546" y="770"/>
                </a:cubicBezTo>
                <a:cubicBezTo>
                  <a:pt x="560" y="779"/>
                  <a:pt x="579" y="780"/>
                  <a:pt x="574" y="799"/>
                </a:cubicBezTo>
                <a:cubicBezTo>
                  <a:pt x="569" y="818"/>
                  <a:pt x="534" y="861"/>
                  <a:pt x="517" y="884"/>
                </a:cubicBezTo>
                <a:cubicBezTo>
                  <a:pt x="500" y="907"/>
                  <a:pt x="492" y="926"/>
                  <a:pt x="472" y="939"/>
                </a:cubicBezTo>
                <a:cubicBezTo>
                  <a:pt x="452" y="952"/>
                  <a:pt x="435" y="956"/>
                  <a:pt x="400" y="963"/>
                </a:cubicBezTo>
                <a:cubicBezTo>
                  <a:pt x="365" y="970"/>
                  <a:pt x="306" y="968"/>
                  <a:pt x="264" y="983"/>
                </a:cubicBezTo>
                <a:cubicBezTo>
                  <a:pt x="222" y="998"/>
                  <a:pt x="182" y="1017"/>
                  <a:pt x="149" y="1054"/>
                </a:cubicBezTo>
                <a:cubicBezTo>
                  <a:pt x="116" y="1091"/>
                  <a:pt x="83" y="1136"/>
                  <a:pt x="64" y="1207"/>
                </a:cubicBezTo>
                <a:cubicBezTo>
                  <a:pt x="45" y="1278"/>
                  <a:pt x="43" y="1351"/>
                  <a:pt x="36" y="1479"/>
                </a:cubicBezTo>
                <a:cubicBezTo>
                  <a:pt x="29" y="1607"/>
                  <a:pt x="25" y="1923"/>
                  <a:pt x="20" y="1975"/>
                </a:cubicBezTo>
                <a:cubicBezTo>
                  <a:pt x="15" y="2027"/>
                  <a:pt x="10" y="1874"/>
                  <a:pt x="7" y="1791"/>
                </a:cubicBezTo>
                <a:cubicBezTo>
                  <a:pt x="4" y="1708"/>
                  <a:pt x="0" y="1551"/>
                  <a:pt x="0" y="1475"/>
                </a:cubicBezTo>
                <a:cubicBezTo>
                  <a:pt x="0" y="1399"/>
                  <a:pt x="2" y="1379"/>
                  <a:pt x="7" y="1337"/>
                </a:cubicBezTo>
                <a:cubicBezTo>
                  <a:pt x="12" y="1295"/>
                  <a:pt x="19" y="1258"/>
                  <a:pt x="28" y="1220"/>
                </a:cubicBezTo>
                <a:cubicBezTo>
                  <a:pt x="37" y="1182"/>
                  <a:pt x="44" y="1149"/>
                  <a:pt x="64" y="1107"/>
                </a:cubicBezTo>
                <a:cubicBezTo>
                  <a:pt x="84" y="1065"/>
                  <a:pt x="116" y="1006"/>
                  <a:pt x="149" y="969"/>
                </a:cubicBezTo>
                <a:cubicBezTo>
                  <a:pt x="182" y="932"/>
                  <a:pt x="230" y="903"/>
                  <a:pt x="262" y="884"/>
                </a:cubicBezTo>
                <a:cubicBezTo>
                  <a:pt x="294" y="865"/>
                  <a:pt x="322" y="869"/>
                  <a:pt x="340" y="855"/>
                </a:cubicBezTo>
                <a:cubicBezTo>
                  <a:pt x="358" y="841"/>
                  <a:pt x="361" y="822"/>
                  <a:pt x="372" y="799"/>
                </a:cubicBezTo>
                <a:cubicBezTo>
                  <a:pt x="383" y="776"/>
                  <a:pt x="386" y="743"/>
                  <a:pt x="404" y="714"/>
                </a:cubicBezTo>
                <a:cubicBezTo>
                  <a:pt x="422" y="685"/>
                  <a:pt x="461" y="643"/>
                  <a:pt x="480" y="623"/>
                </a:cubicBezTo>
                <a:cubicBezTo>
                  <a:pt x="499" y="603"/>
                  <a:pt x="491" y="608"/>
                  <a:pt x="516" y="595"/>
                </a:cubicBezTo>
                <a:cubicBezTo>
                  <a:pt x="541" y="582"/>
                  <a:pt x="606" y="549"/>
                  <a:pt x="631" y="544"/>
                </a:cubicBezTo>
                <a:cubicBezTo>
                  <a:pt x="656" y="539"/>
                  <a:pt x="612" y="549"/>
                  <a:pt x="664" y="563"/>
                </a:cubicBezTo>
                <a:cubicBezTo>
                  <a:pt x="716" y="577"/>
                  <a:pt x="816" y="623"/>
                  <a:pt x="943" y="629"/>
                </a:cubicBezTo>
                <a:cubicBezTo>
                  <a:pt x="1070" y="635"/>
                  <a:pt x="1267" y="634"/>
                  <a:pt x="1425" y="600"/>
                </a:cubicBezTo>
                <a:cubicBezTo>
                  <a:pt x="1583" y="566"/>
                  <a:pt x="1783" y="474"/>
                  <a:pt x="1892" y="427"/>
                </a:cubicBezTo>
                <a:cubicBezTo>
                  <a:pt x="2001" y="380"/>
                  <a:pt x="2027" y="350"/>
                  <a:pt x="2077" y="318"/>
                </a:cubicBezTo>
                <a:cubicBezTo>
                  <a:pt x="2127" y="286"/>
                  <a:pt x="2148" y="260"/>
                  <a:pt x="2190" y="232"/>
                </a:cubicBezTo>
                <a:cubicBezTo>
                  <a:pt x="2232" y="204"/>
                  <a:pt x="2313" y="166"/>
                  <a:pt x="2332" y="147"/>
                </a:cubicBezTo>
                <a:cubicBezTo>
                  <a:pt x="2351" y="128"/>
                  <a:pt x="2327" y="132"/>
                  <a:pt x="2303" y="118"/>
                </a:cubicBezTo>
                <a:cubicBezTo>
                  <a:pt x="2279" y="104"/>
                  <a:pt x="2213" y="71"/>
                  <a:pt x="2190" y="62"/>
                </a:cubicBezTo>
                <a:cubicBezTo>
                  <a:pt x="2167" y="53"/>
                  <a:pt x="2176" y="57"/>
                  <a:pt x="2162" y="62"/>
                </a:cubicBezTo>
                <a:cubicBezTo>
                  <a:pt x="2148" y="67"/>
                  <a:pt x="2121" y="83"/>
                  <a:pt x="2107" y="92"/>
                </a:cubicBezTo>
                <a:cubicBezTo>
                  <a:pt x="2093" y="101"/>
                  <a:pt x="2082" y="118"/>
                  <a:pt x="2077" y="118"/>
                </a:cubicBezTo>
                <a:cubicBezTo>
                  <a:pt x="2072" y="118"/>
                  <a:pt x="2072" y="99"/>
                  <a:pt x="2077" y="90"/>
                </a:cubicBezTo>
                <a:close/>
              </a:path>
            </a:pathLst>
          </a:custGeom>
          <a:solidFill>
            <a:schemeClr val="accent2">
              <a:lumMod val="60000"/>
              <a:lumOff val="40000"/>
            </a:schemeClr>
          </a:solidFill>
          <a:ln w="12700">
            <a:noFill/>
            <a:round/>
            <a:headEnd/>
            <a:tailEnd/>
          </a:ln>
        </p:spPr>
        <p:txBody>
          <a:bodyPr wrap="none" anchor="ctr"/>
          <a:lstStyle/>
          <a:p>
            <a:pPr algn="l" rtl="0"/>
            <a:endParaRPr lang="fa-IR">
              <a:latin typeface="Arial" charset="0"/>
            </a:endParaRPr>
          </a:p>
        </p:txBody>
      </p:sp>
      <p:sp>
        <p:nvSpPr>
          <p:cNvPr id="12" name="Freeform 3" descr="Papyrus"/>
          <p:cNvSpPr>
            <a:spLocks/>
          </p:cNvSpPr>
          <p:nvPr/>
        </p:nvSpPr>
        <p:spPr bwMode="ltGray">
          <a:xfrm>
            <a:off x="7227888" y="2776538"/>
            <a:ext cx="284162" cy="352425"/>
          </a:xfrm>
          <a:custGeom>
            <a:avLst/>
            <a:gdLst>
              <a:gd name="T0" fmla="*/ 56 w 179"/>
              <a:gd name="T1" fmla="*/ 14 h 222"/>
              <a:gd name="T2" fmla="*/ 0 w 179"/>
              <a:gd name="T3" fmla="*/ 156 h 222"/>
              <a:gd name="T4" fmla="*/ 56 w 179"/>
              <a:gd name="T5" fmla="*/ 184 h 222"/>
              <a:gd name="T6" fmla="*/ 85 w 179"/>
              <a:gd name="T7" fmla="*/ 213 h 222"/>
              <a:gd name="T8" fmla="*/ 170 w 179"/>
              <a:gd name="T9" fmla="*/ 128 h 222"/>
              <a:gd name="T10" fmla="*/ 141 w 179"/>
              <a:gd name="T11" fmla="*/ 71 h 222"/>
              <a:gd name="T12" fmla="*/ 56 w 179"/>
              <a:gd name="T13" fmla="*/ 14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solidFill>
            <a:schemeClr val="accent2">
              <a:lumMod val="60000"/>
              <a:lumOff val="40000"/>
            </a:schemeClr>
          </a:solidFill>
          <a:ln w="12700">
            <a:noFill/>
            <a:round/>
            <a:headEnd/>
            <a:tailEnd/>
          </a:ln>
        </p:spPr>
        <p:txBody>
          <a:bodyPr wrap="none" anchor="ctr"/>
          <a:lstStyle/>
          <a:p>
            <a:pPr algn="l" rtl="0"/>
            <a:endParaRPr lang="fa-IR">
              <a:latin typeface="Arial" charset="0"/>
            </a:endParaRPr>
          </a:p>
        </p:txBody>
      </p:sp>
      <p:sp>
        <p:nvSpPr>
          <p:cNvPr id="13" name="Freeform 6" descr="Papyrus"/>
          <p:cNvSpPr>
            <a:spLocks/>
          </p:cNvSpPr>
          <p:nvPr/>
        </p:nvSpPr>
        <p:spPr bwMode="ltGray">
          <a:xfrm>
            <a:off x="5334000" y="1581150"/>
            <a:ext cx="182563" cy="228600"/>
          </a:xfrm>
          <a:custGeom>
            <a:avLst/>
            <a:gdLst>
              <a:gd name="T0" fmla="*/ 87 w 115"/>
              <a:gd name="T1" fmla="*/ 2 h 144"/>
              <a:gd name="T2" fmla="*/ 92 w 115"/>
              <a:gd name="T3" fmla="*/ 45 h 144"/>
              <a:gd name="T4" fmla="*/ 86 w 115"/>
              <a:gd name="T5" fmla="*/ 74 h 144"/>
              <a:gd name="T6" fmla="*/ 60 w 115"/>
              <a:gd name="T7" fmla="*/ 75 h 144"/>
              <a:gd name="T8" fmla="*/ 42 w 115"/>
              <a:gd name="T9" fmla="*/ 95 h 144"/>
              <a:gd name="T10" fmla="*/ 30 w 115"/>
              <a:gd name="T11" fmla="*/ 115 h 144"/>
              <a:gd name="T12" fmla="*/ 15 w 115"/>
              <a:gd name="T13" fmla="*/ 86 h 144"/>
              <a:gd name="T14" fmla="*/ 21 w 115"/>
              <a:gd name="T15" fmla="*/ 51 h 144"/>
              <a:gd name="T16" fmla="*/ 2 w 115"/>
              <a:gd name="T17" fmla="*/ 87 h 144"/>
              <a:gd name="T18" fmla="*/ 8 w 115"/>
              <a:gd name="T19" fmla="*/ 126 h 144"/>
              <a:gd name="T20" fmla="*/ 30 w 115"/>
              <a:gd name="T21" fmla="*/ 143 h 144"/>
              <a:gd name="T22" fmla="*/ 51 w 115"/>
              <a:gd name="T23" fmla="*/ 117 h 144"/>
              <a:gd name="T24" fmla="*/ 66 w 115"/>
              <a:gd name="T25" fmla="*/ 95 h 144"/>
              <a:gd name="T26" fmla="*/ 87 w 115"/>
              <a:gd name="T27" fmla="*/ 115 h 144"/>
              <a:gd name="T28" fmla="*/ 115 w 115"/>
              <a:gd name="T29" fmla="*/ 58 h 144"/>
              <a:gd name="T30" fmla="*/ 87 w 115"/>
              <a:gd name="T31" fmla="*/ 2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solidFill>
            <a:schemeClr val="accent2">
              <a:lumMod val="60000"/>
              <a:lumOff val="40000"/>
            </a:schemeClr>
          </a:solidFill>
          <a:ln w="12700">
            <a:noFill/>
            <a:round/>
            <a:headEnd/>
            <a:tailEnd/>
          </a:ln>
        </p:spPr>
        <p:txBody>
          <a:bodyPr wrap="none" anchor="ctr"/>
          <a:lstStyle/>
          <a:p>
            <a:pPr algn="l" rtl="0"/>
            <a:endParaRPr lang="fa-IR">
              <a:latin typeface="Arial" charset="0"/>
            </a:endParaRPr>
          </a:p>
        </p:txBody>
      </p:sp>
      <p:sp>
        <p:nvSpPr>
          <p:cNvPr id="14" name="Freeform 5" descr="Papyrus"/>
          <p:cNvSpPr>
            <a:spLocks/>
          </p:cNvSpPr>
          <p:nvPr/>
        </p:nvSpPr>
        <p:spPr bwMode="ltGray">
          <a:xfrm>
            <a:off x="5380038" y="1254125"/>
            <a:ext cx="100012" cy="295275"/>
          </a:xfrm>
          <a:custGeom>
            <a:avLst/>
            <a:gdLst>
              <a:gd name="T0" fmla="*/ 58 w 63"/>
              <a:gd name="T1" fmla="*/ 9 h 186"/>
              <a:gd name="T2" fmla="*/ 30 w 63"/>
              <a:gd name="T3" fmla="*/ 38 h 186"/>
              <a:gd name="T4" fmla="*/ 19 w 63"/>
              <a:gd name="T5" fmla="*/ 131 h 186"/>
              <a:gd name="T6" fmla="*/ 3 w 63"/>
              <a:gd name="T7" fmla="*/ 184 h 186"/>
              <a:gd name="T8" fmla="*/ 36 w 63"/>
              <a:gd name="T9" fmla="*/ 146 h 186"/>
              <a:gd name="T10" fmla="*/ 58 w 63"/>
              <a:gd name="T11" fmla="*/ 94 h 186"/>
              <a:gd name="T12" fmla="*/ 58 w 63"/>
              <a:gd name="T13" fmla="*/ 9 h 186"/>
              <a:gd name="T14" fmla="*/ 0 60000 65536"/>
              <a:gd name="T15" fmla="*/ 0 60000 65536"/>
              <a:gd name="T16" fmla="*/ 0 60000 65536"/>
              <a:gd name="T17" fmla="*/ 0 60000 65536"/>
              <a:gd name="T18" fmla="*/ 0 60000 65536"/>
              <a:gd name="T19" fmla="*/ 0 60000 65536"/>
              <a:gd name="T20" fmla="*/ 0 60000 65536"/>
              <a:gd name="T21" fmla="*/ 0 w 63"/>
              <a:gd name="T22" fmla="*/ 0 h 186"/>
              <a:gd name="T23" fmla="*/ 63 w 63"/>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86">
                <a:moveTo>
                  <a:pt x="58" y="9"/>
                </a:moveTo>
                <a:cubicBezTo>
                  <a:pt x="53" y="0"/>
                  <a:pt x="37" y="18"/>
                  <a:pt x="30" y="38"/>
                </a:cubicBezTo>
                <a:cubicBezTo>
                  <a:pt x="23" y="58"/>
                  <a:pt x="23" y="107"/>
                  <a:pt x="19" y="131"/>
                </a:cubicBezTo>
                <a:cubicBezTo>
                  <a:pt x="15" y="155"/>
                  <a:pt x="0" y="182"/>
                  <a:pt x="3" y="184"/>
                </a:cubicBezTo>
                <a:cubicBezTo>
                  <a:pt x="6" y="186"/>
                  <a:pt x="27" y="161"/>
                  <a:pt x="36" y="146"/>
                </a:cubicBezTo>
                <a:cubicBezTo>
                  <a:pt x="45" y="131"/>
                  <a:pt x="54" y="117"/>
                  <a:pt x="58" y="94"/>
                </a:cubicBezTo>
                <a:cubicBezTo>
                  <a:pt x="62" y="71"/>
                  <a:pt x="63" y="18"/>
                  <a:pt x="58" y="9"/>
                </a:cubicBezTo>
                <a:close/>
              </a:path>
            </a:pathLst>
          </a:custGeom>
          <a:solidFill>
            <a:schemeClr val="accent2">
              <a:lumMod val="60000"/>
              <a:lumOff val="40000"/>
            </a:schemeClr>
          </a:solidFill>
          <a:ln w="12700">
            <a:noFill/>
            <a:round/>
            <a:headEnd/>
            <a:tailEnd/>
          </a:ln>
        </p:spPr>
        <p:txBody>
          <a:bodyPr wrap="none" anchor="ctr"/>
          <a:lstStyle/>
          <a:p>
            <a:pPr algn="l" rtl="0"/>
            <a:endParaRPr lang="fa-IR">
              <a:latin typeface="Arial" charset="0"/>
            </a:endParaRPr>
          </a:p>
        </p:txBody>
      </p:sp>
      <p:sp>
        <p:nvSpPr>
          <p:cNvPr id="15" name="Freeform 9" descr="Papyrus"/>
          <p:cNvSpPr>
            <a:spLocks/>
          </p:cNvSpPr>
          <p:nvPr/>
        </p:nvSpPr>
        <p:spPr bwMode="ltGray">
          <a:xfrm>
            <a:off x="3311525" y="2168525"/>
            <a:ext cx="269875" cy="314325"/>
          </a:xfrm>
          <a:custGeom>
            <a:avLst/>
            <a:gdLst>
              <a:gd name="T0" fmla="*/ 56 w 179"/>
              <a:gd name="T1" fmla="*/ 14 h 222"/>
              <a:gd name="T2" fmla="*/ 0 w 179"/>
              <a:gd name="T3" fmla="*/ 156 h 222"/>
              <a:gd name="T4" fmla="*/ 56 w 179"/>
              <a:gd name="T5" fmla="*/ 184 h 222"/>
              <a:gd name="T6" fmla="*/ 85 w 179"/>
              <a:gd name="T7" fmla="*/ 213 h 222"/>
              <a:gd name="T8" fmla="*/ 170 w 179"/>
              <a:gd name="T9" fmla="*/ 128 h 222"/>
              <a:gd name="T10" fmla="*/ 141 w 179"/>
              <a:gd name="T11" fmla="*/ 71 h 222"/>
              <a:gd name="T12" fmla="*/ 56 w 179"/>
              <a:gd name="T13" fmla="*/ 14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solidFill>
            <a:schemeClr val="accent2">
              <a:lumMod val="60000"/>
              <a:lumOff val="40000"/>
            </a:schemeClr>
          </a:solidFill>
          <a:ln w="12700">
            <a:noFill/>
            <a:round/>
            <a:headEnd/>
            <a:tailEnd/>
          </a:ln>
        </p:spPr>
        <p:txBody>
          <a:bodyPr wrap="none" anchor="ctr"/>
          <a:lstStyle/>
          <a:p>
            <a:pPr algn="l" rtl="0"/>
            <a:endParaRPr lang="fa-IR">
              <a:latin typeface="Arial" charset="0"/>
            </a:endParaRPr>
          </a:p>
        </p:txBody>
      </p:sp>
      <p:sp>
        <p:nvSpPr>
          <p:cNvPr id="16" name="Freeform 14" descr="Papyrus"/>
          <p:cNvSpPr>
            <a:spLocks/>
          </p:cNvSpPr>
          <p:nvPr/>
        </p:nvSpPr>
        <p:spPr bwMode="ltGray">
          <a:xfrm>
            <a:off x="3446463" y="638175"/>
            <a:ext cx="182562" cy="228600"/>
          </a:xfrm>
          <a:custGeom>
            <a:avLst/>
            <a:gdLst>
              <a:gd name="T0" fmla="*/ 87 w 115"/>
              <a:gd name="T1" fmla="*/ 2 h 144"/>
              <a:gd name="T2" fmla="*/ 92 w 115"/>
              <a:gd name="T3" fmla="*/ 45 h 144"/>
              <a:gd name="T4" fmla="*/ 86 w 115"/>
              <a:gd name="T5" fmla="*/ 74 h 144"/>
              <a:gd name="T6" fmla="*/ 60 w 115"/>
              <a:gd name="T7" fmla="*/ 75 h 144"/>
              <a:gd name="T8" fmla="*/ 42 w 115"/>
              <a:gd name="T9" fmla="*/ 95 h 144"/>
              <a:gd name="T10" fmla="*/ 30 w 115"/>
              <a:gd name="T11" fmla="*/ 115 h 144"/>
              <a:gd name="T12" fmla="*/ 15 w 115"/>
              <a:gd name="T13" fmla="*/ 86 h 144"/>
              <a:gd name="T14" fmla="*/ 21 w 115"/>
              <a:gd name="T15" fmla="*/ 51 h 144"/>
              <a:gd name="T16" fmla="*/ 2 w 115"/>
              <a:gd name="T17" fmla="*/ 87 h 144"/>
              <a:gd name="T18" fmla="*/ 8 w 115"/>
              <a:gd name="T19" fmla="*/ 126 h 144"/>
              <a:gd name="T20" fmla="*/ 30 w 115"/>
              <a:gd name="T21" fmla="*/ 143 h 144"/>
              <a:gd name="T22" fmla="*/ 51 w 115"/>
              <a:gd name="T23" fmla="*/ 117 h 144"/>
              <a:gd name="T24" fmla="*/ 66 w 115"/>
              <a:gd name="T25" fmla="*/ 95 h 144"/>
              <a:gd name="T26" fmla="*/ 87 w 115"/>
              <a:gd name="T27" fmla="*/ 115 h 144"/>
              <a:gd name="T28" fmla="*/ 115 w 115"/>
              <a:gd name="T29" fmla="*/ 58 h 144"/>
              <a:gd name="T30" fmla="*/ 87 w 115"/>
              <a:gd name="T31" fmla="*/ 2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solidFill>
            <a:schemeClr val="accent2">
              <a:lumMod val="60000"/>
              <a:lumOff val="40000"/>
            </a:schemeClr>
          </a:solidFill>
          <a:ln w="12700">
            <a:noFill/>
            <a:round/>
            <a:headEnd/>
            <a:tailEnd/>
          </a:ln>
        </p:spPr>
        <p:txBody>
          <a:bodyPr wrap="none" anchor="ctr"/>
          <a:lstStyle/>
          <a:p>
            <a:pPr algn="l" rtl="0"/>
            <a:endParaRPr lang="fa-IR">
              <a:latin typeface="Arial" charset="0"/>
            </a:endParaRPr>
          </a:p>
        </p:txBody>
      </p:sp>
      <p:sp>
        <p:nvSpPr>
          <p:cNvPr id="17" name="Freeform 11" descr="Papyrus"/>
          <p:cNvSpPr>
            <a:spLocks/>
          </p:cNvSpPr>
          <p:nvPr/>
        </p:nvSpPr>
        <p:spPr bwMode="ltGray">
          <a:xfrm>
            <a:off x="2262188" y="2071688"/>
            <a:ext cx="531812" cy="323850"/>
          </a:xfrm>
          <a:custGeom>
            <a:avLst/>
            <a:gdLst>
              <a:gd name="T0" fmla="*/ 9 w 335"/>
              <a:gd name="T1" fmla="*/ 175 h 204"/>
              <a:gd name="T2" fmla="*/ 66 w 335"/>
              <a:gd name="T3" fmla="*/ 203 h 204"/>
              <a:gd name="T4" fmla="*/ 103 w 335"/>
              <a:gd name="T5" fmla="*/ 179 h 204"/>
              <a:gd name="T6" fmla="*/ 139 w 335"/>
              <a:gd name="T7" fmla="*/ 147 h 204"/>
              <a:gd name="T8" fmla="*/ 171 w 335"/>
              <a:gd name="T9" fmla="*/ 139 h 204"/>
              <a:gd name="T10" fmla="*/ 236 w 335"/>
              <a:gd name="T11" fmla="*/ 175 h 204"/>
              <a:gd name="T12" fmla="*/ 321 w 335"/>
              <a:gd name="T13" fmla="*/ 61 h 204"/>
              <a:gd name="T14" fmla="*/ 321 w 335"/>
              <a:gd name="T15" fmla="*/ 33 h 204"/>
              <a:gd name="T16" fmla="*/ 236 w 335"/>
              <a:gd name="T17" fmla="*/ 5 h 204"/>
              <a:gd name="T18" fmla="*/ 179 w 335"/>
              <a:gd name="T19" fmla="*/ 61 h 204"/>
              <a:gd name="T20" fmla="*/ 94 w 335"/>
              <a:gd name="T21" fmla="*/ 33 h 204"/>
              <a:gd name="T22" fmla="*/ 9 w 335"/>
              <a:gd name="T23" fmla="*/ 146 h 204"/>
              <a:gd name="T24" fmla="*/ 38 w 335"/>
              <a:gd name="T25" fmla="*/ 203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5"/>
              <a:gd name="T40" fmla="*/ 0 h 204"/>
              <a:gd name="T41" fmla="*/ 335 w 335"/>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5" h="204">
                <a:moveTo>
                  <a:pt x="9" y="175"/>
                </a:moveTo>
                <a:cubicBezTo>
                  <a:pt x="28" y="189"/>
                  <a:pt x="50" y="202"/>
                  <a:pt x="66" y="203"/>
                </a:cubicBezTo>
                <a:cubicBezTo>
                  <a:pt x="82" y="204"/>
                  <a:pt x="91" y="188"/>
                  <a:pt x="103" y="179"/>
                </a:cubicBezTo>
                <a:cubicBezTo>
                  <a:pt x="115" y="170"/>
                  <a:pt x="128" y="154"/>
                  <a:pt x="139" y="147"/>
                </a:cubicBezTo>
                <a:cubicBezTo>
                  <a:pt x="150" y="140"/>
                  <a:pt x="155" y="134"/>
                  <a:pt x="171" y="139"/>
                </a:cubicBezTo>
                <a:cubicBezTo>
                  <a:pt x="187" y="144"/>
                  <a:pt x="211" y="188"/>
                  <a:pt x="236" y="175"/>
                </a:cubicBezTo>
                <a:cubicBezTo>
                  <a:pt x="261" y="162"/>
                  <a:pt x="307" y="85"/>
                  <a:pt x="321" y="61"/>
                </a:cubicBezTo>
                <a:cubicBezTo>
                  <a:pt x="335" y="37"/>
                  <a:pt x="335" y="42"/>
                  <a:pt x="321" y="33"/>
                </a:cubicBezTo>
                <a:cubicBezTo>
                  <a:pt x="307" y="24"/>
                  <a:pt x="260" y="0"/>
                  <a:pt x="236" y="5"/>
                </a:cubicBezTo>
                <a:cubicBezTo>
                  <a:pt x="212" y="10"/>
                  <a:pt x="203" y="56"/>
                  <a:pt x="179" y="61"/>
                </a:cubicBezTo>
                <a:cubicBezTo>
                  <a:pt x="155" y="66"/>
                  <a:pt x="122" y="19"/>
                  <a:pt x="94" y="33"/>
                </a:cubicBezTo>
                <a:cubicBezTo>
                  <a:pt x="66" y="47"/>
                  <a:pt x="18" y="118"/>
                  <a:pt x="9" y="146"/>
                </a:cubicBezTo>
                <a:cubicBezTo>
                  <a:pt x="0" y="174"/>
                  <a:pt x="19" y="188"/>
                  <a:pt x="38" y="203"/>
                </a:cubicBezTo>
              </a:path>
            </a:pathLst>
          </a:custGeom>
          <a:solidFill>
            <a:schemeClr val="accent2">
              <a:lumMod val="60000"/>
              <a:lumOff val="40000"/>
            </a:schemeClr>
          </a:solidFill>
          <a:ln w="12700">
            <a:noFill/>
            <a:round/>
            <a:headEnd/>
            <a:tailEnd/>
          </a:ln>
        </p:spPr>
        <p:txBody>
          <a:bodyPr wrap="none" anchor="ctr"/>
          <a:lstStyle/>
          <a:p>
            <a:pPr algn="l" rtl="0"/>
            <a:endParaRPr lang="fa-IR">
              <a:latin typeface="Arial" charset="0"/>
            </a:endParaRPr>
          </a:p>
        </p:txBody>
      </p:sp>
      <p:grpSp>
        <p:nvGrpSpPr>
          <p:cNvPr id="18" name="Group 16"/>
          <p:cNvGrpSpPr>
            <a:grpSpLocks/>
          </p:cNvGrpSpPr>
          <p:nvPr/>
        </p:nvGrpSpPr>
        <p:grpSpPr bwMode="auto">
          <a:xfrm>
            <a:off x="4286248" y="4572008"/>
            <a:ext cx="1065213" cy="887412"/>
            <a:chOff x="493" y="1555"/>
            <a:chExt cx="525" cy="480"/>
          </a:xfrm>
          <a:solidFill>
            <a:srgbClr val="7030A0"/>
          </a:solidFill>
        </p:grpSpPr>
        <p:sp>
          <p:nvSpPr>
            <p:cNvPr id="19" name="Freeform 17"/>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pFill/>
            <a:ln w="9525">
              <a:solidFill>
                <a:schemeClr val="bg1"/>
              </a:solidFill>
              <a:round/>
              <a:headEnd type="none" w="sm" len="sm"/>
              <a:tailEnd type="none" w="sm" len="sm"/>
            </a:ln>
          </p:spPr>
          <p:txBody>
            <a:bodyPr/>
            <a:lstStyle/>
            <a:p>
              <a:pPr algn="l" rtl="0"/>
              <a:endParaRPr lang="fa-IR">
                <a:latin typeface="Arial" charset="0"/>
              </a:endParaRPr>
            </a:p>
          </p:txBody>
        </p:sp>
        <p:sp>
          <p:nvSpPr>
            <p:cNvPr id="20" name="Freeform 18"/>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pFill/>
            <a:ln w="9525">
              <a:solidFill>
                <a:schemeClr val="bg1"/>
              </a:solidFill>
              <a:round/>
              <a:headEnd type="none" w="sm" len="sm"/>
              <a:tailEnd type="none" w="sm" len="sm"/>
            </a:ln>
          </p:spPr>
          <p:txBody>
            <a:bodyPr/>
            <a:lstStyle/>
            <a:p>
              <a:pPr algn="l" rtl="0"/>
              <a:endParaRPr lang="fa-IR">
                <a:latin typeface="Arial" charset="0"/>
              </a:endParaRPr>
            </a:p>
          </p:txBody>
        </p:sp>
        <p:sp>
          <p:nvSpPr>
            <p:cNvPr id="21" name="Freeform 19"/>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pFill/>
            <a:ln w="9525">
              <a:solidFill>
                <a:schemeClr val="bg1"/>
              </a:solidFill>
              <a:round/>
              <a:headEnd type="none" w="sm" len="sm"/>
              <a:tailEnd type="none" w="sm" len="sm"/>
            </a:ln>
          </p:spPr>
          <p:txBody>
            <a:bodyPr/>
            <a:lstStyle/>
            <a:p>
              <a:pPr algn="l" rtl="0"/>
              <a:endParaRPr lang="fa-IR">
                <a:latin typeface="Arial" charset="0"/>
              </a:endParaRPr>
            </a:p>
          </p:txBody>
        </p:sp>
        <p:sp>
          <p:nvSpPr>
            <p:cNvPr id="22" name="Freeform 20"/>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pFill/>
            <a:ln w="9525">
              <a:solidFill>
                <a:schemeClr val="bg1"/>
              </a:solidFill>
              <a:round/>
              <a:headEnd type="none" w="sm" len="sm"/>
              <a:tailEnd type="none" w="sm" len="sm"/>
            </a:ln>
          </p:spPr>
          <p:txBody>
            <a:bodyPr/>
            <a:lstStyle/>
            <a:p>
              <a:pPr algn="l" rtl="0"/>
              <a:endParaRPr lang="fa-IR">
                <a:latin typeface="Arial" charset="0"/>
              </a:endParaRPr>
            </a:p>
          </p:txBody>
        </p:sp>
      </p:grpSp>
      <p:grpSp>
        <p:nvGrpSpPr>
          <p:cNvPr id="23" name="Group 26"/>
          <p:cNvGrpSpPr>
            <a:grpSpLocks/>
          </p:cNvGrpSpPr>
          <p:nvPr/>
        </p:nvGrpSpPr>
        <p:grpSpPr bwMode="auto">
          <a:xfrm>
            <a:off x="6057900" y="1628775"/>
            <a:ext cx="1065213" cy="887413"/>
            <a:chOff x="493" y="1555"/>
            <a:chExt cx="525" cy="480"/>
          </a:xfrm>
          <a:solidFill>
            <a:srgbClr val="7030A0"/>
          </a:solidFill>
        </p:grpSpPr>
        <p:sp>
          <p:nvSpPr>
            <p:cNvPr id="24" name="Freeform 27"/>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pFill/>
            <a:ln w="9525">
              <a:solidFill>
                <a:schemeClr val="bg1"/>
              </a:solidFill>
              <a:round/>
              <a:headEnd type="none" w="sm" len="sm"/>
              <a:tailEnd type="none" w="sm" len="sm"/>
            </a:ln>
          </p:spPr>
          <p:txBody>
            <a:bodyPr/>
            <a:lstStyle/>
            <a:p>
              <a:pPr algn="l" rtl="0"/>
              <a:endParaRPr lang="fa-IR">
                <a:solidFill>
                  <a:srgbClr val="FFFF00"/>
                </a:solidFill>
                <a:latin typeface="Arial" charset="0"/>
              </a:endParaRPr>
            </a:p>
          </p:txBody>
        </p:sp>
        <p:sp>
          <p:nvSpPr>
            <p:cNvPr id="25" name="Freeform 28"/>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pFill/>
            <a:ln w="9525">
              <a:solidFill>
                <a:schemeClr val="bg1"/>
              </a:solidFill>
              <a:round/>
              <a:headEnd type="none" w="sm" len="sm"/>
              <a:tailEnd type="none" w="sm" len="sm"/>
            </a:ln>
          </p:spPr>
          <p:txBody>
            <a:bodyPr/>
            <a:lstStyle/>
            <a:p>
              <a:pPr algn="l" rtl="0"/>
              <a:endParaRPr lang="fa-IR">
                <a:solidFill>
                  <a:srgbClr val="FFFF00"/>
                </a:solidFill>
                <a:latin typeface="Arial" charset="0"/>
              </a:endParaRPr>
            </a:p>
          </p:txBody>
        </p:sp>
        <p:sp>
          <p:nvSpPr>
            <p:cNvPr id="26" name="Freeform 29"/>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pFill/>
            <a:ln w="9525">
              <a:solidFill>
                <a:schemeClr val="bg1"/>
              </a:solidFill>
              <a:round/>
              <a:headEnd type="none" w="sm" len="sm"/>
              <a:tailEnd type="none" w="sm" len="sm"/>
            </a:ln>
          </p:spPr>
          <p:txBody>
            <a:bodyPr/>
            <a:lstStyle/>
            <a:p>
              <a:pPr algn="l" rtl="0"/>
              <a:endParaRPr lang="fa-IR">
                <a:solidFill>
                  <a:srgbClr val="FFFF00"/>
                </a:solidFill>
                <a:latin typeface="Arial" charset="0"/>
              </a:endParaRPr>
            </a:p>
          </p:txBody>
        </p:sp>
        <p:sp>
          <p:nvSpPr>
            <p:cNvPr id="27" name="Freeform 30"/>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pFill/>
            <a:ln w="9525">
              <a:solidFill>
                <a:schemeClr val="bg1"/>
              </a:solidFill>
              <a:round/>
              <a:headEnd type="none" w="sm" len="sm"/>
              <a:tailEnd type="none" w="sm" len="sm"/>
            </a:ln>
          </p:spPr>
          <p:txBody>
            <a:bodyPr/>
            <a:lstStyle/>
            <a:p>
              <a:pPr algn="l" rtl="0"/>
              <a:endParaRPr lang="fa-IR">
                <a:solidFill>
                  <a:srgbClr val="FFFF00"/>
                </a:solidFill>
                <a:latin typeface="Arial" charset="0"/>
              </a:endParaRPr>
            </a:p>
          </p:txBody>
        </p:sp>
      </p:grpSp>
      <p:grpSp>
        <p:nvGrpSpPr>
          <p:cNvPr id="28" name="Group 21"/>
          <p:cNvGrpSpPr>
            <a:grpSpLocks/>
          </p:cNvGrpSpPr>
          <p:nvPr/>
        </p:nvGrpSpPr>
        <p:grpSpPr bwMode="auto">
          <a:xfrm>
            <a:off x="522288" y="2573338"/>
            <a:ext cx="1065212" cy="887412"/>
            <a:chOff x="493" y="1555"/>
            <a:chExt cx="525" cy="480"/>
          </a:xfrm>
          <a:solidFill>
            <a:srgbClr val="7030A0"/>
          </a:solidFill>
        </p:grpSpPr>
        <p:sp>
          <p:nvSpPr>
            <p:cNvPr id="29" name="Freeform 22"/>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pFill/>
            <a:ln w="9525">
              <a:solidFill>
                <a:schemeClr val="bg1"/>
              </a:solidFill>
              <a:round/>
              <a:headEnd type="none" w="sm" len="sm"/>
              <a:tailEnd type="none" w="sm" len="sm"/>
            </a:ln>
          </p:spPr>
          <p:txBody>
            <a:bodyPr/>
            <a:lstStyle/>
            <a:p>
              <a:pPr algn="l" rtl="0"/>
              <a:endParaRPr lang="fa-IR">
                <a:latin typeface="Arial" charset="0"/>
              </a:endParaRPr>
            </a:p>
          </p:txBody>
        </p:sp>
        <p:sp>
          <p:nvSpPr>
            <p:cNvPr id="30" name="Freeform 23"/>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pFill/>
            <a:ln w="9525">
              <a:solidFill>
                <a:schemeClr val="bg1"/>
              </a:solidFill>
              <a:round/>
              <a:headEnd type="none" w="sm" len="sm"/>
              <a:tailEnd type="none" w="sm" len="sm"/>
            </a:ln>
          </p:spPr>
          <p:txBody>
            <a:bodyPr/>
            <a:lstStyle/>
            <a:p>
              <a:pPr algn="l" rtl="0"/>
              <a:endParaRPr lang="fa-IR">
                <a:latin typeface="Arial" charset="0"/>
              </a:endParaRPr>
            </a:p>
          </p:txBody>
        </p:sp>
        <p:sp>
          <p:nvSpPr>
            <p:cNvPr id="31" name="Freeform 24"/>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pFill/>
            <a:ln w="9525">
              <a:solidFill>
                <a:schemeClr val="bg1"/>
              </a:solidFill>
              <a:round/>
              <a:headEnd type="none" w="sm" len="sm"/>
              <a:tailEnd type="none" w="sm" len="sm"/>
            </a:ln>
          </p:spPr>
          <p:txBody>
            <a:bodyPr/>
            <a:lstStyle/>
            <a:p>
              <a:pPr algn="l" rtl="0"/>
              <a:endParaRPr lang="fa-IR">
                <a:latin typeface="Arial" charset="0"/>
              </a:endParaRPr>
            </a:p>
          </p:txBody>
        </p:sp>
        <p:sp>
          <p:nvSpPr>
            <p:cNvPr id="32" name="Freeform 25"/>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pFill/>
            <a:ln w="9525">
              <a:solidFill>
                <a:schemeClr val="bg1"/>
              </a:solidFill>
              <a:round/>
              <a:headEnd type="none" w="sm" len="sm"/>
              <a:tailEnd type="none" w="sm" len="sm"/>
            </a:ln>
          </p:spPr>
          <p:txBody>
            <a:bodyPr/>
            <a:lstStyle/>
            <a:p>
              <a:pPr algn="l" rtl="0"/>
              <a:endParaRPr lang="fa-IR">
                <a:latin typeface="Arial" charset="0"/>
              </a:endParaRPr>
            </a:p>
          </p:txBody>
        </p:sp>
      </p:grpSp>
      <p:sp>
        <p:nvSpPr>
          <p:cNvPr id="33" name="Freeform 12" descr="Papyrus"/>
          <p:cNvSpPr>
            <a:spLocks/>
          </p:cNvSpPr>
          <p:nvPr/>
        </p:nvSpPr>
        <p:spPr bwMode="ltGray">
          <a:xfrm>
            <a:off x="2636838" y="549275"/>
            <a:ext cx="1377950" cy="1974850"/>
          </a:xfrm>
          <a:custGeom>
            <a:avLst/>
            <a:gdLst>
              <a:gd name="T0" fmla="*/ 556 w 868"/>
              <a:gd name="T1" fmla="*/ 415 h 1244"/>
              <a:gd name="T2" fmla="*/ 669 w 868"/>
              <a:gd name="T3" fmla="*/ 330 h 1244"/>
              <a:gd name="T4" fmla="*/ 751 w 868"/>
              <a:gd name="T5" fmla="*/ 253 h 1244"/>
              <a:gd name="T6" fmla="*/ 811 w 868"/>
              <a:gd name="T7" fmla="*/ 131 h 1244"/>
              <a:gd name="T8" fmla="*/ 840 w 868"/>
              <a:gd name="T9" fmla="*/ 46 h 1244"/>
              <a:gd name="T10" fmla="*/ 868 w 868"/>
              <a:gd name="T11" fmla="*/ 18 h 1244"/>
              <a:gd name="T12" fmla="*/ 843 w 868"/>
              <a:gd name="T13" fmla="*/ 157 h 1244"/>
              <a:gd name="T14" fmla="*/ 840 w 868"/>
              <a:gd name="T15" fmla="*/ 358 h 1244"/>
              <a:gd name="T16" fmla="*/ 811 w 868"/>
              <a:gd name="T17" fmla="*/ 556 h 1244"/>
              <a:gd name="T18" fmla="*/ 726 w 868"/>
              <a:gd name="T19" fmla="*/ 783 h 1244"/>
              <a:gd name="T20" fmla="*/ 621 w 868"/>
              <a:gd name="T21" fmla="*/ 898 h 1244"/>
              <a:gd name="T22" fmla="*/ 605 w 868"/>
              <a:gd name="T23" fmla="*/ 907 h 1244"/>
              <a:gd name="T24" fmla="*/ 587 w 868"/>
              <a:gd name="T25" fmla="*/ 909 h 1244"/>
              <a:gd name="T26" fmla="*/ 540 w 868"/>
              <a:gd name="T27" fmla="*/ 890 h 1244"/>
              <a:gd name="T28" fmla="*/ 495 w 868"/>
              <a:gd name="T29" fmla="*/ 856 h 1244"/>
              <a:gd name="T30" fmla="*/ 447 w 868"/>
              <a:gd name="T31" fmla="*/ 793 h 1244"/>
              <a:gd name="T32" fmla="*/ 437 w 868"/>
              <a:gd name="T33" fmla="*/ 772 h 1244"/>
              <a:gd name="T34" fmla="*/ 430 w 868"/>
              <a:gd name="T35" fmla="*/ 738 h 1244"/>
              <a:gd name="T36" fmla="*/ 444 w 868"/>
              <a:gd name="T37" fmla="*/ 549 h 1244"/>
              <a:gd name="T38" fmla="*/ 528 w 868"/>
              <a:gd name="T39" fmla="*/ 358 h 1244"/>
              <a:gd name="T40" fmla="*/ 584 w 868"/>
              <a:gd name="T41" fmla="*/ 245 h 1244"/>
              <a:gd name="T42" fmla="*/ 698 w 868"/>
              <a:gd name="T43" fmla="*/ 131 h 1244"/>
              <a:gd name="T44" fmla="*/ 675 w 868"/>
              <a:gd name="T45" fmla="*/ 421 h 1244"/>
              <a:gd name="T46" fmla="*/ 669 w 868"/>
              <a:gd name="T47" fmla="*/ 585 h 1244"/>
              <a:gd name="T48" fmla="*/ 613 w 868"/>
              <a:gd name="T49" fmla="*/ 759 h 1244"/>
              <a:gd name="T50" fmla="*/ 584 w 868"/>
              <a:gd name="T51" fmla="*/ 812 h 1244"/>
              <a:gd name="T52" fmla="*/ 566 w 868"/>
              <a:gd name="T53" fmla="*/ 840 h 1244"/>
              <a:gd name="T54" fmla="*/ 447 w 868"/>
              <a:gd name="T55" fmla="*/ 937 h 1244"/>
              <a:gd name="T56" fmla="*/ 367 w 868"/>
              <a:gd name="T57" fmla="*/ 981 h 1244"/>
              <a:gd name="T58" fmla="*/ 301 w 868"/>
              <a:gd name="T59" fmla="*/ 1095 h 1244"/>
              <a:gd name="T60" fmla="*/ 219 w 868"/>
              <a:gd name="T61" fmla="*/ 1189 h 1244"/>
              <a:gd name="T62" fmla="*/ 131 w 868"/>
              <a:gd name="T63" fmla="*/ 1237 h 1244"/>
              <a:gd name="T64" fmla="*/ 11 w 868"/>
              <a:gd name="T65" fmla="*/ 1229 h 1244"/>
              <a:gd name="T66" fmla="*/ 64 w 868"/>
              <a:gd name="T67" fmla="*/ 1199 h 1244"/>
              <a:gd name="T68" fmla="*/ 159 w 868"/>
              <a:gd name="T69" fmla="*/ 1141 h 1244"/>
              <a:gd name="T70" fmla="*/ 273 w 868"/>
              <a:gd name="T71" fmla="*/ 1010 h 1244"/>
              <a:gd name="T72" fmla="*/ 375 w 868"/>
              <a:gd name="T73" fmla="*/ 893 h 1244"/>
              <a:gd name="T74" fmla="*/ 475 w 868"/>
              <a:gd name="T75" fmla="*/ 825 h 1244"/>
              <a:gd name="T76" fmla="*/ 531 w 868"/>
              <a:gd name="T77" fmla="*/ 805 h 1244"/>
              <a:gd name="T78" fmla="*/ 600 w 868"/>
              <a:gd name="T79" fmla="*/ 705 h 1244"/>
              <a:gd name="T80" fmla="*/ 631 w 868"/>
              <a:gd name="T81" fmla="*/ 501 h 1244"/>
              <a:gd name="T82" fmla="*/ 641 w 868"/>
              <a:gd name="T83" fmla="*/ 358 h 1244"/>
              <a:gd name="T84" fmla="*/ 659 w 868"/>
              <a:gd name="T85" fmla="*/ 237 h 1244"/>
              <a:gd name="T86" fmla="*/ 619 w 868"/>
              <a:gd name="T87" fmla="*/ 257 h 1244"/>
              <a:gd name="T88" fmla="*/ 512 w 868"/>
              <a:gd name="T89" fmla="*/ 467 h 1244"/>
              <a:gd name="T90" fmla="*/ 471 w 868"/>
              <a:gd name="T91" fmla="*/ 641 h 1244"/>
              <a:gd name="T92" fmla="*/ 479 w 868"/>
              <a:gd name="T93" fmla="*/ 777 h 1244"/>
              <a:gd name="T94" fmla="*/ 507 w 868"/>
              <a:gd name="T95" fmla="*/ 848 h 1244"/>
              <a:gd name="T96" fmla="*/ 518 w 868"/>
              <a:gd name="T97" fmla="*/ 856 h 1244"/>
              <a:gd name="T98" fmla="*/ 532 w 868"/>
              <a:gd name="T99" fmla="*/ 854 h 1244"/>
              <a:gd name="T100" fmla="*/ 641 w 868"/>
              <a:gd name="T101" fmla="*/ 812 h 1244"/>
              <a:gd name="T102" fmla="*/ 726 w 868"/>
              <a:gd name="T103" fmla="*/ 670 h 1244"/>
              <a:gd name="T104" fmla="*/ 783 w 868"/>
              <a:gd name="T105" fmla="*/ 500 h 1244"/>
              <a:gd name="T106" fmla="*/ 791 w 868"/>
              <a:gd name="T107" fmla="*/ 325 h 1244"/>
              <a:gd name="T108" fmla="*/ 787 w 868"/>
              <a:gd name="T109" fmla="*/ 249 h 1244"/>
              <a:gd name="T110" fmla="*/ 747 w 868"/>
              <a:gd name="T111" fmla="*/ 325 h 1244"/>
              <a:gd name="T112" fmla="*/ 703 w 868"/>
              <a:gd name="T113" fmla="*/ 357 h 1244"/>
              <a:gd name="T114" fmla="*/ 556 w 868"/>
              <a:gd name="T115" fmla="*/ 415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solidFill>
            <a:schemeClr val="accent2">
              <a:lumMod val="60000"/>
              <a:lumOff val="40000"/>
            </a:schemeClr>
          </a:solidFill>
          <a:ln w="12700">
            <a:noFill/>
            <a:round/>
            <a:headEnd/>
            <a:tailEnd/>
          </a:ln>
        </p:spPr>
        <p:txBody>
          <a:bodyPr wrap="none" anchor="ctr"/>
          <a:lstStyle/>
          <a:p>
            <a:pPr algn="l" rtl="0"/>
            <a:endParaRPr lang="fa-IR">
              <a:latin typeface="Arial" charset="0"/>
            </a:endParaRPr>
          </a:p>
        </p:txBody>
      </p:sp>
      <p:sp>
        <p:nvSpPr>
          <p:cNvPr id="34" name="Freeform 7" descr="Papyrus"/>
          <p:cNvSpPr>
            <a:spLocks/>
          </p:cNvSpPr>
          <p:nvPr/>
        </p:nvSpPr>
        <p:spPr bwMode="ltGray">
          <a:xfrm>
            <a:off x="3824288" y="925513"/>
            <a:ext cx="1377950" cy="1974850"/>
          </a:xfrm>
          <a:custGeom>
            <a:avLst/>
            <a:gdLst>
              <a:gd name="T0" fmla="*/ 556 w 868"/>
              <a:gd name="T1" fmla="*/ 415 h 1244"/>
              <a:gd name="T2" fmla="*/ 669 w 868"/>
              <a:gd name="T3" fmla="*/ 330 h 1244"/>
              <a:gd name="T4" fmla="*/ 751 w 868"/>
              <a:gd name="T5" fmla="*/ 253 h 1244"/>
              <a:gd name="T6" fmla="*/ 811 w 868"/>
              <a:gd name="T7" fmla="*/ 131 h 1244"/>
              <a:gd name="T8" fmla="*/ 840 w 868"/>
              <a:gd name="T9" fmla="*/ 46 h 1244"/>
              <a:gd name="T10" fmla="*/ 868 w 868"/>
              <a:gd name="T11" fmla="*/ 18 h 1244"/>
              <a:gd name="T12" fmla="*/ 843 w 868"/>
              <a:gd name="T13" fmla="*/ 157 h 1244"/>
              <a:gd name="T14" fmla="*/ 840 w 868"/>
              <a:gd name="T15" fmla="*/ 358 h 1244"/>
              <a:gd name="T16" fmla="*/ 811 w 868"/>
              <a:gd name="T17" fmla="*/ 556 h 1244"/>
              <a:gd name="T18" fmla="*/ 726 w 868"/>
              <a:gd name="T19" fmla="*/ 783 h 1244"/>
              <a:gd name="T20" fmla="*/ 621 w 868"/>
              <a:gd name="T21" fmla="*/ 898 h 1244"/>
              <a:gd name="T22" fmla="*/ 605 w 868"/>
              <a:gd name="T23" fmla="*/ 907 h 1244"/>
              <a:gd name="T24" fmla="*/ 587 w 868"/>
              <a:gd name="T25" fmla="*/ 909 h 1244"/>
              <a:gd name="T26" fmla="*/ 540 w 868"/>
              <a:gd name="T27" fmla="*/ 890 h 1244"/>
              <a:gd name="T28" fmla="*/ 495 w 868"/>
              <a:gd name="T29" fmla="*/ 856 h 1244"/>
              <a:gd name="T30" fmla="*/ 447 w 868"/>
              <a:gd name="T31" fmla="*/ 793 h 1244"/>
              <a:gd name="T32" fmla="*/ 437 w 868"/>
              <a:gd name="T33" fmla="*/ 772 h 1244"/>
              <a:gd name="T34" fmla="*/ 430 w 868"/>
              <a:gd name="T35" fmla="*/ 738 h 1244"/>
              <a:gd name="T36" fmla="*/ 444 w 868"/>
              <a:gd name="T37" fmla="*/ 549 h 1244"/>
              <a:gd name="T38" fmla="*/ 528 w 868"/>
              <a:gd name="T39" fmla="*/ 358 h 1244"/>
              <a:gd name="T40" fmla="*/ 584 w 868"/>
              <a:gd name="T41" fmla="*/ 245 h 1244"/>
              <a:gd name="T42" fmla="*/ 698 w 868"/>
              <a:gd name="T43" fmla="*/ 131 h 1244"/>
              <a:gd name="T44" fmla="*/ 675 w 868"/>
              <a:gd name="T45" fmla="*/ 421 h 1244"/>
              <a:gd name="T46" fmla="*/ 669 w 868"/>
              <a:gd name="T47" fmla="*/ 585 h 1244"/>
              <a:gd name="T48" fmla="*/ 613 w 868"/>
              <a:gd name="T49" fmla="*/ 759 h 1244"/>
              <a:gd name="T50" fmla="*/ 584 w 868"/>
              <a:gd name="T51" fmla="*/ 812 h 1244"/>
              <a:gd name="T52" fmla="*/ 566 w 868"/>
              <a:gd name="T53" fmla="*/ 840 h 1244"/>
              <a:gd name="T54" fmla="*/ 447 w 868"/>
              <a:gd name="T55" fmla="*/ 937 h 1244"/>
              <a:gd name="T56" fmla="*/ 367 w 868"/>
              <a:gd name="T57" fmla="*/ 981 h 1244"/>
              <a:gd name="T58" fmla="*/ 301 w 868"/>
              <a:gd name="T59" fmla="*/ 1095 h 1244"/>
              <a:gd name="T60" fmla="*/ 219 w 868"/>
              <a:gd name="T61" fmla="*/ 1189 h 1244"/>
              <a:gd name="T62" fmla="*/ 131 w 868"/>
              <a:gd name="T63" fmla="*/ 1237 h 1244"/>
              <a:gd name="T64" fmla="*/ 11 w 868"/>
              <a:gd name="T65" fmla="*/ 1229 h 1244"/>
              <a:gd name="T66" fmla="*/ 64 w 868"/>
              <a:gd name="T67" fmla="*/ 1199 h 1244"/>
              <a:gd name="T68" fmla="*/ 159 w 868"/>
              <a:gd name="T69" fmla="*/ 1141 h 1244"/>
              <a:gd name="T70" fmla="*/ 273 w 868"/>
              <a:gd name="T71" fmla="*/ 1010 h 1244"/>
              <a:gd name="T72" fmla="*/ 375 w 868"/>
              <a:gd name="T73" fmla="*/ 893 h 1244"/>
              <a:gd name="T74" fmla="*/ 475 w 868"/>
              <a:gd name="T75" fmla="*/ 825 h 1244"/>
              <a:gd name="T76" fmla="*/ 531 w 868"/>
              <a:gd name="T77" fmla="*/ 805 h 1244"/>
              <a:gd name="T78" fmla="*/ 600 w 868"/>
              <a:gd name="T79" fmla="*/ 705 h 1244"/>
              <a:gd name="T80" fmla="*/ 631 w 868"/>
              <a:gd name="T81" fmla="*/ 501 h 1244"/>
              <a:gd name="T82" fmla="*/ 641 w 868"/>
              <a:gd name="T83" fmla="*/ 358 h 1244"/>
              <a:gd name="T84" fmla="*/ 659 w 868"/>
              <a:gd name="T85" fmla="*/ 237 h 1244"/>
              <a:gd name="T86" fmla="*/ 619 w 868"/>
              <a:gd name="T87" fmla="*/ 257 h 1244"/>
              <a:gd name="T88" fmla="*/ 512 w 868"/>
              <a:gd name="T89" fmla="*/ 467 h 1244"/>
              <a:gd name="T90" fmla="*/ 471 w 868"/>
              <a:gd name="T91" fmla="*/ 641 h 1244"/>
              <a:gd name="T92" fmla="*/ 479 w 868"/>
              <a:gd name="T93" fmla="*/ 777 h 1244"/>
              <a:gd name="T94" fmla="*/ 507 w 868"/>
              <a:gd name="T95" fmla="*/ 848 h 1244"/>
              <a:gd name="T96" fmla="*/ 518 w 868"/>
              <a:gd name="T97" fmla="*/ 856 h 1244"/>
              <a:gd name="T98" fmla="*/ 532 w 868"/>
              <a:gd name="T99" fmla="*/ 854 h 1244"/>
              <a:gd name="T100" fmla="*/ 641 w 868"/>
              <a:gd name="T101" fmla="*/ 812 h 1244"/>
              <a:gd name="T102" fmla="*/ 726 w 868"/>
              <a:gd name="T103" fmla="*/ 670 h 1244"/>
              <a:gd name="T104" fmla="*/ 783 w 868"/>
              <a:gd name="T105" fmla="*/ 500 h 1244"/>
              <a:gd name="T106" fmla="*/ 791 w 868"/>
              <a:gd name="T107" fmla="*/ 325 h 1244"/>
              <a:gd name="T108" fmla="*/ 787 w 868"/>
              <a:gd name="T109" fmla="*/ 249 h 1244"/>
              <a:gd name="T110" fmla="*/ 747 w 868"/>
              <a:gd name="T111" fmla="*/ 325 h 1244"/>
              <a:gd name="T112" fmla="*/ 703 w 868"/>
              <a:gd name="T113" fmla="*/ 357 h 1244"/>
              <a:gd name="T114" fmla="*/ 556 w 868"/>
              <a:gd name="T115" fmla="*/ 415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solidFill>
            <a:schemeClr val="accent2">
              <a:lumMod val="60000"/>
              <a:lumOff val="40000"/>
            </a:schemeClr>
          </a:solidFill>
          <a:ln w="12700">
            <a:noFill/>
            <a:round/>
            <a:headEnd/>
            <a:tailEnd/>
          </a:ln>
        </p:spPr>
        <p:txBody>
          <a:bodyPr wrap="none" anchor="ctr"/>
          <a:lstStyle/>
          <a:p>
            <a:pPr algn="l" rtl="0"/>
            <a:endParaRPr lang="fa-IR">
              <a:latin typeface="Arial" charset="0"/>
            </a:endParaRPr>
          </a:p>
        </p:txBody>
      </p:sp>
      <p:pic>
        <p:nvPicPr>
          <p:cNvPr id="35" name="Picture 31" descr="AN3">
            <a:hlinkClick r:id="" action="ppaction://hlinkshowjump?jump=nextslide"/>
          </p:cNvPr>
          <p:cNvPicPr>
            <a:picLocks noChangeAspect="1" noChangeArrowheads="1" noCrop="1"/>
          </p:cNvPicPr>
          <p:nvPr/>
        </p:nvPicPr>
        <p:blipFill>
          <a:blip r:embed="rId3"/>
          <a:srcRect/>
          <a:stretch>
            <a:fillRect/>
          </a:stretch>
        </p:blipFill>
        <p:spPr bwMode="auto">
          <a:xfrm>
            <a:off x="8832850" y="6543675"/>
            <a:ext cx="323850" cy="314325"/>
          </a:xfrm>
          <a:prstGeom prst="rect">
            <a:avLst/>
          </a:prstGeom>
          <a:noFill/>
        </p:spPr>
      </p:pic>
    </p:spTree>
    <p:extLst>
      <p:ext uri="{BB962C8B-B14F-4D97-AF65-F5344CB8AC3E}">
        <p14:creationId xmlns:p14="http://schemas.microsoft.com/office/powerpoint/2010/main" val="266951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1000"/>
                                        <p:tgtEl>
                                          <p:spTgt spid="9"/>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1000"/>
                                        <p:tgtEl>
                                          <p:spTgt spid="10"/>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1000"/>
                                        <p:tgtEl>
                                          <p:spTgt spid="11"/>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par>
                          <p:cTn id="24" fill="hold">
                            <p:stCondLst>
                              <p:cond delay="45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par>
                          <p:cTn id="28" fill="hold">
                            <p:stCondLst>
                              <p:cond delay="5000"/>
                            </p:stCondLst>
                            <p:childTnLst>
                              <p:par>
                                <p:cTn id="29" presetID="18" presetClass="entr" presetSubtype="12"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trips(downLeft)">
                                      <p:cBhvr>
                                        <p:cTn id="31" dur="500"/>
                                        <p:tgtEl>
                                          <p:spTgt spid="14"/>
                                        </p:tgtEl>
                                      </p:cBhvr>
                                    </p:animEffect>
                                  </p:childTnLst>
                                </p:cTn>
                              </p:par>
                            </p:childTnLst>
                          </p:cTn>
                        </p:par>
                        <p:par>
                          <p:cTn id="32" fill="hold">
                            <p:stCondLst>
                              <p:cond delay="5500"/>
                            </p:stCondLst>
                            <p:childTnLst>
                              <p:par>
                                <p:cTn id="33" presetID="18" presetClass="entr" presetSubtype="12"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trips(downLeft)">
                                      <p:cBhvr>
                                        <p:cTn id="35" dur="500"/>
                                        <p:tgtEl>
                                          <p:spTgt spid="15"/>
                                        </p:tgtEl>
                                      </p:cBhvr>
                                    </p:animEffect>
                                  </p:childTnLst>
                                </p:cTn>
                              </p:par>
                            </p:childTnLst>
                          </p:cTn>
                        </p:par>
                        <p:par>
                          <p:cTn id="36" fill="hold">
                            <p:stCondLst>
                              <p:cond delay="6000"/>
                            </p:stCondLst>
                            <p:childTnLst>
                              <p:par>
                                <p:cTn id="37" presetID="18" presetClass="entr" presetSubtype="12"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trips(downLeft)">
                                      <p:cBhvr>
                                        <p:cTn id="39" dur="500"/>
                                        <p:tgtEl>
                                          <p:spTgt spid="16"/>
                                        </p:tgtEl>
                                      </p:cBhvr>
                                    </p:animEffect>
                                  </p:childTnLst>
                                </p:cTn>
                              </p:par>
                            </p:childTnLst>
                          </p:cTn>
                        </p:par>
                        <p:par>
                          <p:cTn id="40" fill="hold">
                            <p:stCondLst>
                              <p:cond delay="6500"/>
                            </p:stCondLst>
                            <p:childTnLst>
                              <p:par>
                                <p:cTn id="41" presetID="18" presetClass="entr" presetSubtype="12"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strips(downLeft)">
                                      <p:cBhvr>
                                        <p:cTn id="43" dur="500"/>
                                        <p:tgtEl>
                                          <p:spTgt spid="17"/>
                                        </p:tgtEl>
                                      </p:cBhvr>
                                    </p:animEffect>
                                  </p:childTnLst>
                                </p:cTn>
                              </p:par>
                              <p:par>
                                <p:cTn id="44" presetID="31" presetClass="entr" presetSubtype="0" fill="hold" nodeType="withEffect">
                                  <p:stCondLst>
                                    <p:cond delay="0"/>
                                  </p:stCondLst>
                                  <p:iterate type="lt">
                                    <p:tmPct val="5000"/>
                                  </p:iterate>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style.rotation</p:attrName>
                                        </p:attrNameLst>
                                      </p:cBhvr>
                                      <p:tavLst>
                                        <p:tav tm="0">
                                          <p:val>
                                            <p:fltVal val="90"/>
                                          </p:val>
                                        </p:tav>
                                        <p:tav tm="100000">
                                          <p:val>
                                            <p:fltVal val="0"/>
                                          </p:val>
                                        </p:tav>
                                      </p:tavLst>
                                    </p:anim>
                                    <p:animEffect transition="in" filter="fade">
                                      <p:cBhvr>
                                        <p:cTn id="49" dur="1000"/>
                                        <p:tgtEl>
                                          <p:spTgt spid="18"/>
                                        </p:tgtEl>
                                      </p:cBhvr>
                                    </p:animEffect>
                                  </p:childTnLst>
                                  <p:subTnLst>
                                    <p:set>
                                      <p:cBhvr override="childStyle">
                                        <p:cTn dur="1" fill="hold" display="0" masterRel="sameClick" afterEffect="1">
                                          <p:stCondLst>
                                            <p:cond evt="end" delay="0">
                                              <p:tn val="44"/>
                                            </p:cond>
                                          </p:stCondLst>
                                        </p:cTn>
                                        <p:tgtEl>
                                          <p:spTgt spid="18"/>
                                        </p:tgtEl>
                                        <p:attrNameLst>
                                          <p:attrName>style.visibility</p:attrName>
                                        </p:attrNameLst>
                                      </p:cBhvr>
                                      <p:to>
                                        <p:strVal val="hidden"/>
                                      </p:to>
                                    </p:set>
                                  </p:subTnLst>
                                </p:cTn>
                              </p:par>
                              <p:par>
                                <p:cTn id="50" presetID="0" presetClass="path" presetSubtype="0" accel="50000" decel="50000" fill="remove" nodeType="withEffect">
                                  <p:stCondLst>
                                    <p:cond delay="0"/>
                                  </p:stCondLst>
                                  <p:iterate type="lt">
                                    <p:tmPct val="0"/>
                                  </p:iterate>
                                  <p:childTnLst>
                                    <p:animMotion origin="layout" path="M 0.1599 -0.07615 C 0.15538 -0.03449 0.15087 0.00718 0.12101 0.04236 C 0.09115 0.07755 0.03281 0.11991 -0.01927 0.13496 C -0.07135 0.15 -0.15625 0.12107 -0.19149 0.13311 C -0.22674 0.14514 -0.22292 0.17176 -0.23038 0.20718 C -0.23785 0.24236 -0.23472 0.31459 -0.23594 0.34422 C -0.23715 0.37385 -0.23715 0.37963 -0.23733 0.38496 " pathEditMode="relative" ptsTypes="aaaaaaA">
                                      <p:cBhvr>
                                        <p:cTn id="51" dur="1000" fill="hold"/>
                                        <p:tgtEl>
                                          <p:spTgt spid="23"/>
                                        </p:tgtEl>
                                        <p:attrNameLst>
                                          <p:attrName>ppt_x</p:attrName>
                                          <p:attrName>ppt_y</p:attrName>
                                        </p:attrNameLst>
                                      </p:cBhvr>
                                    </p:animMotion>
                                  </p:childTnLst>
                                </p:cTn>
                              </p:par>
                              <p:par>
                                <p:cTn id="52" presetID="42" presetClass="path" presetSubtype="0" accel="50000" decel="50000" fill="remove" nodeType="withEffect">
                                  <p:stCondLst>
                                    <p:cond delay="0"/>
                                  </p:stCondLst>
                                  <p:iterate type="lt">
                                    <p:tmPct val="0"/>
                                  </p:iterate>
                                  <p:childTnLst>
                                    <p:animMotion origin="layout" path="M 0.08455 0.11922 L 0.08455 0.15857 " pathEditMode="relative" rAng="0" ptsTypes="AA">
                                      <p:cBhvr>
                                        <p:cTn id="53" dur="500" fill="hold"/>
                                        <p:tgtEl>
                                          <p:spTgt spid="23"/>
                                        </p:tgtEl>
                                        <p:attrNameLst>
                                          <p:attrName>ppt_x</p:attrName>
                                          <p:attrName>ppt_y</p:attrName>
                                        </p:attrNameLst>
                                      </p:cBhvr>
                                      <p:rCtr x="0" y="20"/>
                                    </p:animMotion>
                                  </p:childTnLst>
                                </p:cTn>
                              </p:par>
                              <p:par>
                                <p:cTn id="54" presetID="0" presetClass="path" presetSubtype="0" accel="50000" decel="50000" fill="remove" nodeType="withEffect">
                                  <p:stCondLst>
                                    <p:cond delay="0"/>
                                  </p:stCondLst>
                                  <p:iterate type="lt">
                                    <p:tmPct val="0"/>
                                  </p:iterate>
                                  <p:childTnLst>
                                    <p:animMotion origin="layout" path="M -0.06233 -0.14097 C -0.06406 -0.08564 -0.06563 -0.03009 -0.07205 -0.00023 C -0.07847 0.02963 -0.08177 0.02639 -0.10122 0.03866 C -0.12066 0.05093 -0.16042 0.04861 -0.18872 0.07385 C -0.21701 0.09908 -0.2408 0.16389 -0.27066 0.19051 C -0.30052 0.21713 -0.34688 0.23102 -0.36788 0.23311 C -0.38889 0.23519 -0.39167 0.21621 -0.39705 0.20348 C -0.40243 0.19074 -0.39931 0.16482 -0.39983 0.15718 " pathEditMode="fixed" ptsTypes="aaaaaaaA">
                                      <p:cBhvr>
                                        <p:cTn id="55" dur="1000" fill="hold"/>
                                        <p:tgtEl>
                                          <p:spTgt spid="23"/>
                                        </p:tgtEl>
                                        <p:attrNameLst>
                                          <p:attrName>ppt_x</p:attrName>
                                          <p:attrName>ppt_y</p:attrName>
                                        </p:attrNameLst>
                                      </p:cBhvr>
                                    </p:animMotion>
                                  </p:childTnLst>
                                </p:cTn>
                              </p:par>
                              <p:par>
                                <p:cTn id="56" presetID="0" presetClass="path" presetSubtype="0" accel="50000" decel="50000" fill="remove" nodeType="withEffect">
                                  <p:stCondLst>
                                    <p:cond delay="0"/>
                                  </p:stCondLst>
                                  <p:iterate type="lt">
                                    <p:tmPct val="0"/>
                                  </p:iterate>
                                  <p:childTnLst>
                                    <p:animMotion origin="layout" path="M -0.11927 -0.05949 C -0.12622 -0.05301 -0.13299 -0.04652 -0.13455 -0.04467 " pathEditMode="relative" ptsTypes="aA">
                                      <p:cBhvr>
                                        <p:cTn id="57" dur="500" fill="hold"/>
                                        <p:tgtEl>
                                          <p:spTgt spid="23"/>
                                        </p:tgtEl>
                                        <p:attrNameLst>
                                          <p:attrName>ppt_x</p:attrName>
                                          <p:attrName>ppt_y</p:attrName>
                                        </p:attrNameLst>
                                      </p:cBhvr>
                                    </p:animMotion>
                                  </p:childTnLst>
                                </p:cTn>
                              </p:par>
                              <p:par>
                                <p:cTn id="58" presetID="42" presetClass="path" presetSubtype="0" accel="50000" decel="50000" fill="remove" nodeType="withEffect">
                                  <p:stCondLst>
                                    <p:cond delay="0"/>
                                  </p:stCondLst>
                                  <p:iterate type="lt">
                                    <p:tmPct val="0"/>
                                  </p:iterate>
                                  <p:childTnLst>
                                    <p:animMotion origin="layout" path="M -0.12708 -0.10416 L -0.12708 -0.07777 " pathEditMode="relative" rAng="0" ptsTypes="AA">
                                      <p:cBhvr>
                                        <p:cTn id="59" dur="500" fill="hold"/>
                                        <p:tgtEl>
                                          <p:spTgt spid="23"/>
                                        </p:tgtEl>
                                        <p:attrNameLst>
                                          <p:attrName>ppt_x</p:attrName>
                                          <p:attrName>ppt_y</p:attrName>
                                        </p:attrNameLst>
                                      </p:cBhvr>
                                      <p:rCtr x="0" y="13"/>
                                    </p:animMotion>
                                  </p:childTnLst>
                                </p:cTn>
                              </p:par>
                              <p:par>
                                <p:cTn id="60" presetID="0" presetClass="path" presetSubtype="0" accel="50000" decel="50000" fill="remove" nodeType="withEffect">
                                  <p:stCondLst>
                                    <p:cond delay="0"/>
                                  </p:stCondLst>
                                  <p:iterate type="lt">
                                    <p:tmPct val="0"/>
                                  </p:iterate>
                                  <p:childTnLst>
                                    <p:animMotion origin="layout" path="M -0.15399 -0.15578 C -0.15573 -0.11736 -0.15729 -0.0787 -0.16094 -0.05393 C -0.16458 -0.02916 -0.1651 -0.02129 -0.17622 -0.00764 C -0.18733 0.00602 -0.21424 0.01389 -0.2276 0.02755 C -0.24097 0.04121 -0.24722 0.05926 -0.25677 0.07385 C -0.26632 0.0882 -0.2776 0.10764 -0.28455 0.11459 C -0.29149 0.1213 -0.29497 0.11783 -0.29844 0.11459 " pathEditMode="relative" ptsTypes="aaaaaaA">
                                      <p:cBhvr>
                                        <p:cTn id="61" dur="1000" fill="hold"/>
                                        <p:tgtEl>
                                          <p:spTgt spid="23"/>
                                        </p:tgtEl>
                                        <p:attrNameLst>
                                          <p:attrName>ppt_x</p:attrName>
                                          <p:attrName>ppt_y</p:attrName>
                                        </p:attrNameLst>
                                      </p:cBhvr>
                                    </p:animMotion>
                                  </p:childTnLst>
                                </p:cTn>
                              </p:par>
                              <p:par>
                                <p:cTn id="62" presetID="35" presetClass="path" presetSubtype="0" accel="50000" decel="50000" fill="remove" nodeType="withEffect">
                                  <p:stCondLst>
                                    <p:cond delay="0"/>
                                  </p:stCondLst>
                                  <p:iterate type="lt">
                                    <p:tmPct val="0"/>
                                  </p:iterate>
                                  <p:childTnLst>
                                    <p:animMotion origin="layout" path="M -0.21649 -0.07777 L -0.23542 -0.07662 " pathEditMode="relative" rAng="0" ptsTypes="AA">
                                      <p:cBhvr>
                                        <p:cTn id="63" dur="500" fill="hold"/>
                                        <p:tgtEl>
                                          <p:spTgt spid="23"/>
                                        </p:tgtEl>
                                        <p:attrNameLst>
                                          <p:attrName>ppt_x</p:attrName>
                                          <p:attrName>ppt_y</p:attrName>
                                        </p:attrNameLst>
                                      </p:cBhvr>
                                      <p:rCtr x="-10" y="0"/>
                                    </p:animMotion>
                                  </p:childTnLst>
                                </p:cTn>
                              </p:par>
                              <p:par>
                                <p:cTn id="64" presetID="0" presetClass="path" presetSubtype="0" accel="50000" decel="50000" fill="remove" nodeType="withEffect">
                                  <p:stCondLst>
                                    <p:cond delay="0"/>
                                  </p:stCondLst>
                                  <p:iterate type="lt">
                                    <p:tmPct val="0"/>
                                  </p:iterate>
                                  <p:childTnLst>
                                    <p:animMotion origin="layout" path="M -0.29358 -0.01319 C -0.28628 -0.02477 -0.27899 -0.03611 -0.26927 -0.03912 C -0.25955 -0.04213 -0.23333 -0.03935 -0.23524 -0.03171 C -0.23715 -0.02407 -0.27118 -0.00648 -0.28108 0.00625 C -0.29097 0.01898 -0.29306 0.03658 -0.29497 0.04422 C -0.29688 0.05186 -0.29375 0.05047 -0.29219 0.05162 C -0.29063 0.05278 -0.26858 0.04005 -0.28524 0.05162 C -0.30191 0.0632 -0.35295 0.08959 -0.39219 0.12107 C -0.43142 0.15255 -0.49028 0.19769 -0.52066 0.24051 C -0.55104 0.28334 -0.56684 0.33172 -0.57413 0.37848 C -0.58142 0.42523 -0.57865 0.4801 -0.56441 0.52107 C -0.55017 0.56204 -0.50104 0.60718 -0.48872 0.62477 " pathEditMode="relative" ptsTypes="aaaaaaaaaaaA">
                                      <p:cBhvr>
                                        <p:cTn id="65" dur="1000" fill="hold"/>
                                        <p:tgtEl>
                                          <p:spTgt spid="23"/>
                                        </p:tgtEl>
                                        <p:attrNameLst>
                                          <p:attrName>ppt_x</p:attrName>
                                          <p:attrName>ppt_y</p:attrName>
                                        </p:attrNameLst>
                                      </p:cBhvr>
                                    </p:animMotion>
                                  </p:childTnLst>
                                </p:cTn>
                              </p:par>
                              <p:par>
                                <p:cTn id="66" presetID="0" presetClass="path" presetSubtype="0" accel="50000" decel="50000" fill="remove" nodeType="withEffect">
                                  <p:stCondLst>
                                    <p:cond delay="0"/>
                                  </p:stCondLst>
                                  <p:iterate type="lt">
                                    <p:tmPct val="0"/>
                                  </p:iterate>
                                  <p:childTnLst>
                                    <p:animMotion origin="layout" path="M -0.3276 0.04051 C -0.33663 0.03773 -0.34531 0.03473 -0.34861 0.0338 " pathEditMode="relative" rAng="0" ptsTypes="aA">
                                      <p:cBhvr>
                                        <p:cTn id="67" dur="500" fill="hold"/>
                                        <p:tgtEl>
                                          <p:spTgt spid="23"/>
                                        </p:tgtEl>
                                        <p:attrNameLst>
                                          <p:attrName>ppt_x</p:attrName>
                                          <p:attrName>ppt_y</p:attrName>
                                        </p:attrNameLst>
                                      </p:cBhvr>
                                      <p:rCtr x="-11" y="-3"/>
                                    </p:animMotion>
                                  </p:childTnLst>
                                </p:cTn>
                              </p:par>
                              <p:par>
                                <p:cTn id="68" presetID="0" presetClass="path" presetSubtype="0" accel="50000" decel="50000" fill="remove" nodeType="withEffect">
                                  <p:stCondLst>
                                    <p:cond delay="0"/>
                                  </p:stCondLst>
                                  <p:iterate type="lt">
                                    <p:tmPct val="0"/>
                                  </p:iterate>
                                  <p:childTnLst>
                                    <p:animMotion origin="layout" path="M -0.30816 -0.18541 C -0.31111 -0.16412 -0.31441 -0.08796 -0.32622 -0.05625 C -0.33802 -0.02453 -0.36563 -0.01319 -0.37899 0.00486 C -0.39236 0.02292 -0.39896 0.04352 -0.40608 0.05209 C -0.41319 0.06065 -0.4184 0.05533 -0.4217 0.05625 " pathEditMode="relative" rAng="0" ptsTypes="aaaaa">
                                      <p:cBhvr>
                                        <p:cTn id="69" dur="1000" fill="hold"/>
                                        <p:tgtEl>
                                          <p:spTgt spid="23"/>
                                        </p:tgtEl>
                                        <p:attrNameLst>
                                          <p:attrName>ppt_x</p:attrName>
                                          <p:attrName>ppt_y</p:attrName>
                                        </p:attrNameLst>
                                      </p:cBhvr>
                                      <p:rCtr x="-57" y="123"/>
                                    </p:animMotion>
                                  </p:childTnLst>
                                </p:cTn>
                              </p:par>
                              <p:par>
                                <p:cTn id="70" presetID="0" presetClass="path" presetSubtype="0" accel="50000" decel="50000" fill="remove" nodeType="withEffect">
                                  <p:stCondLst>
                                    <p:cond delay="0"/>
                                  </p:stCondLst>
                                  <p:iterate type="lt">
                                    <p:tmPct val="0"/>
                                  </p:iterate>
                                  <p:childTnLst>
                                    <p:animMotion origin="layout" path="M -0.32795 -0.20069 C -0.33021 -0.19953 -0.33924 -0.1949 -0.34149 -0.19375 " pathEditMode="relative" rAng="0" ptsTypes="aa">
                                      <p:cBhvr>
                                        <p:cTn id="71" dur="500" fill="hold"/>
                                        <p:tgtEl>
                                          <p:spTgt spid="23"/>
                                        </p:tgtEl>
                                        <p:attrNameLst>
                                          <p:attrName>ppt_x</p:attrName>
                                          <p:attrName>ppt_y</p:attrName>
                                        </p:attrNameLst>
                                      </p:cBhvr>
                                      <p:rCtr x="-7" y="3"/>
                                    </p:animMotion>
                                  </p:childTnLst>
                                </p:cTn>
                              </p:par>
                              <p:par>
                                <p:cTn id="72" presetID="0" presetClass="path" presetSubtype="0" accel="50000" decel="50000" fill="remove" nodeType="withEffect">
                                  <p:stCondLst>
                                    <p:cond delay="0"/>
                                  </p:stCondLst>
                                  <p:iterate type="lt">
                                    <p:tmPct val="0"/>
                                  </p:iterate>
                                  <p:childTnLst>
                                    <p:animMotion origin="layout" path="M -0.2092 -0.19375 C -0.20382 -0.2037 -0.19844 -0.21365 -0.18733 -0.21319 C -0.17622 -0.21273 -0.12292 -0.21551 -0.14253 -0.19097 C -0.16215 -0.16643 -0.25122 -0.08588 -0.30503 -0.06597 C -0.35885 -0.04606 -0.4349 -0.07152 -0.46545 -0.07176 C -0.49601 -0.07199 -0.48333 -0.07662 -0.48837 -0.06736 C -0.4934 -0.0581 -0.48576 -0.02916 -0.49566 -0.01597 C -0.50556 -0.00277 -0.53542 -0.02986 -0.54774 0.01181 C -0.56007 0.05324 -0.56493 0.14375 -0.56962 0.23403 " pathEditMode="relative" ptsTypes="aaaaaaaaA">
                                      <p:cBhvr>
                                        <p:cTn id="73" dur="1000" fill="hold"/>
                                        <p:tgtEl>
                                          <p:spTgt spid="23"/>
                                        </p:tgtEl>
                                        <p:attrNameLst>
                                          <p:attrName>ppt_x</p:attrName>
                                          <p:attrName>ppt_y</p:attrName>
                                        </p:attrNameLst>
                                      </p:cBhvr>
                                    </p:animMotion>
                                  </p:childTnLst>
                                </p:cTn>
                              </p:par>
                              <p:par>
                                <p:cTn id="74" presetID="0" presetClass="path" presetSubtype="0" accel="50000" decel="50000" fill="remove" nodeType="withEffect">
                                  <p:stCondLst>
                                    <p:cond delay="0"/>
                                  </p:stCondLst>
                                  <p:iterate type="lt">
                                    <p:tmPct val="0"/>
                                  </p:iterate>
                                  <p:childTnLst>
                                    <p:animMotion origin="layout" path="M -0.42483 0.0132 C -0.44045 0.01945 -0.45608 0.02593 -0.46233 0.02848 " pathEditMode="relative" ptsTypes="aA">
                                      <p:cBhvr>
                                        <p:cTn id="75" dur="500" fill="hold"/>
                                        <p:tgtEl>
                                          <p:spTgt spid="23"/>
                                        </p:tgtEl>
                                        <p:attrNameLst>
                                          <p:attrName>ppt_x</p:attrName>
                                          <p:attrName>ppt_y</p:attrName>
                                        </p:attrNameLst>
                                      </p:cBhvr>
                                    </p:animMotion>
                                  </p:childTnLst>
                                </p:cTn>
                              </p:par>
                              <p:par>
                                <p:cTn id="76" presetID="0" presetClass="path" presetSubtype="0" accel="50000" decel="50000" fill="remove" nodeType="withEffect">
                                  <p:stCondLst>
                                    <p:cond delay="0"/>
                                  </p:stCondLst>
                                  <p:iterate type="lt">
                                    <p:tmPct val="0"/>
                                  </p:iterate>
                                  <p:childTnLst>
                                    <p:animMotion origin="layout" path="M -0.44705 0.06459 C -0.44705 0.08264 -0.44688 0.10093 -0.44705 0.10903 " pathEditMode="relative" rAng="0" ptsTypes="aA">
                                      <p:cBhvr>
                                        <p:cTn id="77" dur="500" fill="hold"/>
                                        <p:tgtEl>
                                          <p:spTgt spid="23"/>
                                        </p:tgtEl>
                                        <p:attrNameLst>
                                          <p:attrName>ppt_x</p:attrName>
                                          <p:attrName>ppt_y</p:attrName>
                                        </p:attrNameLst>
                                      </p:cBhvr>
                                      <p:rCtr x="0" y="22"/>
                                    </p:animMotion>
                                  </p:childTnLst>
                                </p:cTn>
                              </p:par>
                            </p:childTnLst>
                          </p:cTn>
                        </p:par>
                        <p:par>
                          <p:cTn id="78" fill="hold">
                            <p:stCondLst>
                              <p:cond delay="7500"/>
                            </p:stCondLst>
                            <p:childTnLst>
                              <p:par>
                                <p:cTn id="79" presetID="31" presetClass="entr" presetSubtype="0" fill="remove" nodeType="afterEffect">
                                  <p:stCondLst>
                                    <p:cond delay="0"/>
                                  </p:stCondLst>
                                  <p:iterate type="lt">
                                    <p:tmPct val="5000"/>
                                  </p:iterate>
                                  <p:childTnLst>
                                    <p:set>
                                      <p:cBhvr>
                                        <p:cTn id="80" dur="1" fill="hold">
                                          <p:stCondLst>
                                            <p:cond delay="0"/>
                                          </p:stCondLst>
                                        </p:cTn>
                                        <p:tgtEl>
                                          <p:spTgt spid="23"/>
                                        </p:tgtEl>
                                        <p:attrNameLst>
                                          <p:attrName>style.visibility</p:attrName>
                                        </p:attrNameLst>
                                      </p:cBhvr>
                                      <p:to>
                                        <p:strVal val="visible"/>
                                      </p:to>
                                    </p:set>
                                    <p:anim calcmode="lin" valueType="num">
                                      <p:cBhvr>
                                        <p:cTn id="81" dur="1000" fill="hold"/>
                                        <p:tgtEl>
                                          <p:spTgt spid="23"/>
                                        </p:tgtEl>
                                        <p:attrNameLst>
                                          <p:attrName>ppt_w</p:attrName>
                                        </p:attrNameLst>
                                      </p:cBhvr>
                                      <p:tavLst>
                                        <p:tav tm="0">
                                          <p:val>
                                            <p:fltVal val="0"/>
                                          </p:val>
                                        </p:tav>
                                        <p:tav tm="100000">
                                          <p:val>
                                            <p:strVal val="#ppt_w"/>
                                          </p:val>
                                        </p:tav>
                                      </p:tavLst>
                                    </p:anim>
                                    <p:anim calcmode="lin" valueType="num">
                                      <p:cBhvr>
                                        <p:cTn id="82" dur="1000" fill="hold"/>
                                        <p:tgtEl>
                                          <p:spTgt spid="23"/>
                                        </p:tgtEl>
                                        <p:attrNameLst>
                                          <p:attrName>ppt_h</p:attrName>
                                        </p:attrNameLst>
                                      </p:cBhvr>
                                      <p:tavLst>
                                        <p:tav tm="0">
                                          <p:val>
                                            <p:fltVal val="0"/>
                                          </p:val>
                                        </p:tav>
                                        <p:tav tm="100000">
                                          <p:val>
                                            <p:strVal val="#ppt_h"/>
                                          </p:val>
                                        </p:tav>
                                      </p:tavLst>
                                    </p:anim>
                                    <p:anim calcmode="lin" valueType="num">
                                      <p:cBhvr>
                                        <p:cTn id="83" dur="1000" fill="hold"/>
                                        <p:tgtEl>
                                          <p:spTgt spid="23"/>
                                        </p:tgtEl>
                                        <p:attrNameLst>
                                          <p:attrName>style.rotation</p:attrName>
                                        </p:attrNameLst>
                                      </p:cBhvr>
                                      <p:tavLst>
                                        <p:tav tm="0">
                                          <p:val>
                                            <p:fltVal val="90"/>
                                          </p:val>
                                        </p:tav>
                                        <p:tav tm="100000">
                                          <p:val>
                                            <p:fltVal val="0"/>
                                          </p:val>
                                        </p:tav>
                                      </p:tavLst>
                                    </p:anim>
                                    <p:animEffect transition="in" filter="fade">
                                      <p:cBhvr>
                                        <p:cTn id="84" dur="1000"/>
                                        <p:tgtEl>
                                          <p:spTgt spid="23"/>
                                        </p:tgtEl>
                                      </p:cBhvr>
                                    </p:animEffect>
                                  </p:childTnLst>
                                  <p:subTnLst>
                                    <p:set>
                                      <p:cBhvr override="childStyle">
                                        <p:cTn dur="1" fill="hold" display="0" masterRel="sameClick" afterEffect="1">
                                          <p:stCondLst>
                                            <p:cond evt="end" delay="0">
                                              <p:tn val="79"/>
                                            </p:cond>
                                          </p:stCondLst>
                                        </p:cTn>
                                        <p:tgtEl>
                                          <p:spTgt spid="23"/>
                                        </p:tgtEl>
                                        <p:attrNameLst>
                                          <p:attrName>style.visibility</p:attrName>
                                        </p:attrNameLst>
                                      </p:cBhvr>
                                      <p:to>
                                        <p:strVal val="hidden"/>
                                      </p:to>
                                    </p:set>
                                  </p:subTnLst>
                                </p:cTn>
                              </p:par>
                            </p:childTnLst>
                          </p:cTn>
                        </p:par>
                        <p:par>
                          <p:cTn id="85" fill="hold">
                            <p:stCondLst>
                              <p:cond delay="8500"/>
                            </p:stCondLst>
                            <p:childTnLst>
                              <p:par>
                                <p:cTn id="86" presetID="31" presetClass="entr" presetSubtype="0" fill="hold" nodeType="afterEffect">
                                  <p:stCondLst>
                                    <p:cond delay="0"/>
                                  </p:stCondLst>
                                  <p:iterate type="lt">
                                    <p:tmPct val="5000"/>
                                  </p:iterate>
                                  <p:childTnLst>
                                    <p:set>
                                      <p:cBhvr>
                                        <p:cTn id="87" dur="1" fill="hold">
                                          <p:stCondLst>
                                            <p:cond delay="0"/>
                                          </p:stCondLst>
                                        </p:cTn>
                                        <p:tgtEl>
                                          <p:spTgt spid="28"/>
                                        </p:tgtEl>
                                        <p:attrNameLst>
                                          <p:attrName>style.visibility</p:attrName>
                                        </p:attrNameLst>
                                      </p:cBhvr>
                                      <p:to>
                                        <p:strVal val="visible"/>
                                      </p:to>
                                    </p:set>
                                    <p:anim calcmode="lin" valueType="num">
                                      <p:cBhvr>
                                        <p:cTn id="88" dur="1000" fill="hold"/>
                                        <p:tgtEl>
                                          <p:spTgt spid="28"/>
                                        </p:tgtEl>
                                        <p:attrNameLst>
                                          <p:attrName>ppt_w</p:attrName>
                                        </p:attrNameLst>
                                      </p:cBhvr>
                                      <p:tavLst>
                                        <p:tav tm="0">
                                          <p:val>
                                            <p:fltVal val="0"/>
                                          </p:val>
                                        </p:tav>
                                        <p:tav tm="100000">
                                          <p:val>
                                            <p:strVal val="#ppt_w"/>
                                          </p:val>
                                        </p:tav>
                                      </p:tavLst>
                                    </p:anim>
                                    <p:anim calcmode="lin" valueType="num">
                                      <p:cBhvr>
                                        <p:cTn id="89" dur="1000" fill="hold"/>
                                        <p:tgtEl>
                                          <p:spTgt spid="28"/>
                                        </p:tgtEl>
                                        <p:attrNameLst>
                                          <p:attrName>ppt_h</p:attrName>
                                        </p:attrNameLst>
                                      </p:cBhvr>
                                      <p:tavLst>
                                        <p:tav tm="0">
                                          <p:val>
                                            <p:fltVal val="0"/>
                                          </p:val>
                                        </p:tav>
                                        <p:tav tm="100000">
                                          <p:val>
                                            <p:strVal val="#ppt_h"/>
                                          </p:val>
                                        </p:tav>
                                      </p:tavLst>
                                    </p:anim>
                                    <p:anim calcmode="lin" valueType="num">
                                      <p:cBhvr>
                                        <p:cTn id="90" dur="1000" fill="hold"/>
                                        <p:tgtEl>
                                          <p:spTgt spid="28"/>
                                        </p:tgtEl>
                                        <p:attrNameLst>
                                          <p:attrName>style.rotation</p:attrName>
                                        </p:attrNameLst>
                                      </p:cBhvr>
                                      <p:tavLst>
                                        <p:tav tm="0">
                                          <p:val>
                                            <p:fltVal val="90"/>
                                          </p:val>
                                        </p:tav>
                                        <p:tav tm="100000">
                                          <p:val>
                                            <p:fltVal val="0"/>
                                          </p:val>
                                        </p:tav>
                                      </p:tavLst>
                                    </p:anim>
                                    <p:animEffect transition="in" filter="fade">
                                      <p:cBhvr>
                                        <p:cTn id="91" dur="1000"/>
                                        <p:tgtEl>
                                          <p:spTgt spid="28"/>
                                        </p:tgtEl>
                                      </p:cBhvr>
                                    </p:animEffect>
                                  </p:childTnLst>
                                  <p:subTnLst>
                                    <p:set>
                                      <p:cBhvr override="childStyle">
                                        <p:cTn dur="1" fill="hold" display="0" masterRel="sameClick" afterEffect="1">
                                          <p:stCondLst>
                                            <p:cond evt="end" delay="0">
                                              <p:tn val="86"/>
                                            </p:cond>
                                          </p:stCondLst>
                                        </p:cTn>
                                        <p:tgtEl>
                                          <p:spTgt spid="28"/>
                                        </p:tgtEl>
                                        <p:attrNameLst>
                                          <p:attrName>style.visibility</p:attrName>
                                        </p:attrNameLst>
                                      </p:cBhvr>
                                      <p:to>
                                        <p:strVal val="hidden"/>
                                      </p:to>
                                    </p:set>
                                  </p:subTnLst>
                                </p:cTn>
                              </p:par>
                            </p:childTnLst>
                          </p:cTn>
                        </p:par>
                        <p:par>
                          <p:cTn id="92" fill="hold">
                            <p:stCondLst>
                              <p:cond delay="9500"/>
                            </p:stCondLst>
                            <p:childTnLst>
                              <p:par>
                                <p:cTn id="93" presetID="18" presetClass="entr" presetSubtype="12"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strips(downLeft)">
                                      <p:cBhvr>
                                        <p:cTn id="95" dur="1000"/>
                                        <p:tgtEl>
                                          <p:spTgt spid="33"/>
                                        </p:tgtEl>
                                      </p:cBhvr>
                                    </p:animEffect>
                                  </p:childTnLst>
                                </p:cTn>
                              </p:par>
                            </p:childTnLst>
                          </p:cTn>
                        </p:par>
                        <p:par>
                          <p:cTn id="96" fill="hold">
                            <p:stCondLst>
                              <p:cond delay="10500"/>
                            </p:stCondLst>
                            <p:childTnLst>
                              <p:par>
                                <p:cTn id="97" presetID="18" presetClass="entr" presetSubtype="12"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strips(downLeft)">
                                      <p:cBhvr>
                                        <p:cTn id="9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rmAutofit/>
          </a:bodyPr>
          <a:lstStyle/>
          <a:p>
            <a:pPr marL="0" indent="0" algn="just">
              <a:buNone/>
            </a:pPr>
            <a:endParaRPr lang="fa-IR" sz="2000" b="1" dirty="0" smtClean="0">
              <a:cs typeface="B Titr" pitchFamily="2" charset="-78"/>
            </a:endParaRPr>
          </a:p>
          <a:p>
            <a:pPr marL="0" indent="0" algn="just">
              <a:buNone/>
            </a:pPr>
            <a:endParaRPr lang="fa-IR" sz="2000" b="1" dirty="0">
              <a:cs typeface="B Titr" pitchFamily="2" charset="-78"/>
            </a:endParaRPr>
          </a:p>
          <a:p>
            <a:pPr marL="0" indent="0" algn="just">
              <a:buNone/>
            </a:pPr>
            <a:r>
              <a:rPr lang="fa-IR" sz="2000" b="1" dirty="0" smtClean="0">
                <a:cs typeface="B Titr" pitchFamily="2" charset="-78"/>
              </a:rPr>
              <a:t>انتقاداتی به مدل مراحل خطی:</a:t>
            </a:r>
          </a:p>
          <a:p>
            <a:pPr marL="0" indent="0" algn="just">
              <a:buNone/>
            </a:pPr>
            <a:r>
              <a:rPr lang="fa-IR" sz="2000" b="1" dirty="0" smtClean="0">
                <a:cs typeface="B Nazanin" pitchFamily="2" charset="-78"/>
              </a:rPr>
              <a:t>متاسفانه سازوکارهای توسعه ای درنظریه ی مراحل رشدبه خوبی تاثیرگذارنبوده اند.دلیل اصلی برای این ناکارآمدی هم آن نبوده است که افزایش پس اندازوسرمایه گذاری یک شرط لازم برای نرخ های رشد شتابان نیست بلکه آن بوده که افزایش آن،شرط کافی برای این منظور نیست.برنامه ی مارشال دراروپا محقق شد زیرا کشورهای اروپایی که کمک دریافت کردند،از شرایط ساختاری ونهادی لازم برخورداربودند.با این حال آن کشورها دربسیاری از مواردفاقد عوامل تکمیل کننده از قبیل شایستگی مدیریتی،نیروی کار ماهر،توانایی برنامه ریزی واداره ی مجموعه ی گسترده ای از طرح های توسعه بوده اند.</a:t>
            </a:r>
            <a:endParaRPr lang="fa-IR" sz="2000" b="1" dirty="0">
              <a:cs typeface="B Nazanin" pitchFamily="2" charset="-78"/>
            </a:endParaRPr>
          </a:p>
        </p:txBody>
      </p:sp>
      <p:pic>
        <p:nvPicPr>
          <p:cNvPr id="4"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pic>
        <p:nvPicPr>
          <p:cNvPr id="5"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3775914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rmAutofit/>
          </a:bodyPr>
          <a:lstStyle/>
          <a:p>
            <a:pPr marL="0" indent="0" algn="just">
              <a:buNone/>
            </a:pPr>
            <a:endParaRPr lang="fa-IR" sz="2000" b="1" dirty="0" smtClean="0">
              <a:cs typeface="B Titr" pitchFamily="2" charset="-78"/>
            </a:endParaRPr>
          </a:p>
          <a:p>
            <a:pPr marL="0" indent="0" algn="just">
              <a:buNone/>
            </a:pPr>
            <a:endParaRPr lang="fa-IR" sz="2000" b="1" dirty="0">
              <a:cs typeface="B Titr" pitchFamily="2" charset="-78"/>
            </a:endParaRPr>
          </a:p>
          <a:p>
            <a:pPr marL="0" indent="0" algn="just">
              <a:buNone/>
            </a:pPr>
            <a:r>
              <a:rPr lang="fa-IR" sz="2000" b="1" dirty="0" smtClean="0">
                <a:cs typeface="B Titr" pitchFamily="2" charset="-78"/>
              </a:rPr>
              <a:t>الگوی </a:t>
            </a:r>
            <a:r>
              <a:rPr lang="fa-IR" sz="2000" b="1" dirty="0">
                <a:cs typeface="B Titr" pitchFamily="2" charset="-78"/>
              </a:rPr>
              <a:t>تغییر </a:t>
            </a:r>
            <a:r>
              <a:rPr lang="fa-IR" sz="2000" b="1" dirty="0" smtClean="0">
                <a:cs typeface="B Titr" pitchFamily="2" charset="-78"/>
              </a:rPr>
              <a:t>ساختاری:</a:t>
            </a:r>
          </a:p>
          <a:p>
            <a:pPr marL="0" indent="0" algn="just">
              <a:buNone/>
            </a:pPr>
            <a:r>
              <a:rPr lang="fa-IR" sz="2000" b="1" dirty="0" smtClean="0">
                <a:cs typeface="B Nazanin" pitchFamily="2" charset="-78"/>
              </a:rPr>
              <a:t>این نظریه ابزارهای نظریه ی نئو کلاسیک یعنی قیمت و تخصیص منابع را در کناراقتصاد سنجی پیشرفته به کار می گیرد.</a:t>
            </a:r>
          </a:p>
          <a:p>
            <a:pPr marL="0" indent="0" algn="just">
              <a:buNone/>
            </a:pPr>
            <a:r>
              <a:rPr lang="fa-IR" sz="2000" b="1" dirty="0">
                <a:solidFill>
                  <a:srgbClr val="FF0000"/>
                </a:solidFill>
                <a:cs typeface="B Nazanin" pitchFamily="2" charset="-78"/>
              </a:rPr>
              <a:t>نظریه لویس </a:t>
            </a:r>
            <a:r>
              <a:rPr lang="fa-IR" sz="2000" b="1" dirty="0">
                <a:cs typeface="B Nazanin" pitchFamily="2" charset="-78"/>
              </a:rPr>
              <a:t>درباره ی توسعه که همان الگوی نیروی کار مازاد دو بخشی </a:t>
            </a:r>
            <a:r>
              <a:rPr lang="fa-IR" sz="2000" b="1" dirty="0" smtClean="0">
                <a:cs typeface="B Nazanin" pitchFamily="2" charset="-78"/>
              </a:rPr>
              <a:t>است.</a:t>
            </a:r>
            <a:endParaRPr lang="fa-IR" sz="2000" b="1" dirty="0">
              <a:cs typeface="B Nazanin" pitchFamily="2" charset="-78"/>
            </a:endParaRPr>
          </a:p>
          <a:p>
            <a:pPr marL="0" indent="0" algn="just">
              <a:buNone/>
            </a:pPr>
            <a:r>
              <a:rPr lang="fa-IR" sz="2000" b="1" dirty="0">
                <a:cs typeface="B Nazanin" pitchFamily="2" charset="-78"/>
              </a:rPr>
              <a:t>این الگو یکی از بهترین الگوهای شناخته شده توسعه بود که بر تغییر شکل (دگرگونی) ساختار نظام اقتصادی معیشتی تمرکز داشت .</a:t>
            </a:r>
          </a:p>
          <a:p>
            <a:pPr marL="0" indent="0" algn="just">
              <a:buNone/>
            </a:pPr>
            <a:r>
              <a:rPr lang="fa-IR" sz="2000" b="1" dirty="0">
                <a:cs typeface="B Nazanin" pitchFamily="2" charset="-78"/>
              </a:rPr>
              <a:t>در الگوی لویس نظام اقتصادی کشورهای توسعه یافته از 2بخش تشکیل میشود  </a:t>
            </a:r>
            <a:r>
              <a:rPr lang="fa-IR" sz="2000" b="1" dirty="0" smtClean="0">
                <a:cs typeface="B Nazanin" pitchFamily="2" charset="-78"/>
              </a:rPr>
              <a:t>:</a:t>
            </a:r>
            <a:endParaRPr lang="fa-IR" sz="2000" b="1" dirty="0">
              <a:cs typeface="B Nazanin" pitchFamily="2" charset="-78"/>
            </a:endParaRPr>
          </a:p>
          <a:p>
            <a:pPr marL="0" indent="0" algn="just">
              <a:buNone/>
            </a:pPr>
            <a:r>
              <a:rPr lang="fa-IR" sz="2000" b="1" dirty="0">
                <a:cs typeface="B Nazanin" pitchFamily="2" charset="-78"/>
              </a:rPr>
              <a:t>1-بخش </a:t>
            </a:r>
            <a:r>
              <a:rPr lang="fa-IR" sz="2000" b="1" dirty="0" smtClean="0">
                <a:cs typeface="B Nazanin" pitchFamily="2" charset="-78"/>
              </a:rPr>
              <a:t>سنتی </a:t>
            </a:r>
            <a:r>
              <a:rPr lang="fa-IR" sz="2000" b="1" dirty="0">
                <a:cs typeface="B Nazanin" pitchFamily="2" charset="-78"/>
              </a:rPr>
              <a:t>2-بخش صنعتی پیشرفته </a:t>
            </a:r>
          </a:p>
          <a:p>
            <a:pPr marL="0" indent="0" algn="just">
              <a:buNone/>
            </a:pPr>
            <a:r>
              <a:rPr lang="fa-IR" sz="2000" b="1" dirty="0">
                <a:cs typeface="B Nazanin" pitchFamily="2" charset="-78"/>
              </a:rPr>
              <a:t>تاکید اصلی این الگو به انتقال نیروی کار و افزایش تولید و اشتغال در بخش پیشرفته است .</a:t>
            </a:r>
          </a:p>
          <a:p>
            <a:pPr marL="0" indent="0" algn="just">
              <a:buNone/>
            </a:pPr>
            <a:r>
              <a:rPr lang="fa-IR" sz="2000" b="1" dirty="0">
                <a:cs typeface="B Nazanin" pitchFamily="2" charset="-78"/>
              </a:rPr>
              <a:t>در نظریه لویس دو فرض درباره بخش سنتی وجود دارد؛</a:t>
            </a:r>
          </a:p>
          <a:p>
            <a:pPr marL="0" indent="0" algn="just">
              <a:buNone/>
            </a:pPr>
            <a:r>
              <a:rPr lang="fa-IR" sz="2000" b="1" dirty="0">
                <a:cs typeface="B Nazanin" pitchFamily="2" charset="-78"/>
              </a:rPr>
              <a:t> 1-نیروی کار اضافی وجود دارد </a:t>
            </a:r>
            <a:r>
              <a:rPr lang="fa-IR" sz="2000" b="1" dirty="0" smtClean="0">
                <a:cs typeface="B Nazanin" pitchFamily="2" charset="-78"/>
              </a:rPr>
              <a:t>.</a:t>
            </a:r>
            <a:endParaRPr lang="fa-IR" sz="2000" b="1" dirty="0">
              <a:cs typeface="B Nazanin" pitchFamily="2" charset="-78"/>
            </a:endParaRPr>
          </a:p>
          <a:p>
            <a:pPr marL="0" indent="0" algn="just">
              <a:buNone/>
            </a:pPr>
            <a:r>
              <a:rPr lang="fa-IR" sz="2000" b="1" dirty="0">
                <a:cs typeface="B Nazanin" pitchFamily="2" charset="-78"/>
              </a:rPr>
              <a:t>2- کارگران در بخش کشاورزی سهم برابر در تولید </a:t>
            </a:r>
            <a:r>
              <a:rPr lang="fa-IR" sz="2000" b="1" dirty="0" smtClean="0">
                <a:cs typeface="B Nazanin" pitchFamily="2" charset="-78"/>
              </a:rPr>
              <a:t>دارند .</a:t>
            </a:r>
          </a:p>
          <a:p>
            <a:pPr marL="0" indent="0" algn="just">
              <a:buNone/>
            </a:pPr>
            <a:endParaRPr lang="fa-IR" sz="2000" b="1" dirty="0">
              <a:cs typeface="B Nazanin" pitchFamily="2" charset="-78"/>
            </a:endParaRPr>
          </a:p>
          <a:p>
            <a:pPr marL="0" indent="0" algn="just">
              <a:buNone/>
            </a:pPr>
            <a:endParaRPr lang="fa-IR" sz="2000" b="1" dirty="0">
              <a:cs typeface="B Nazanin" pitchFamily="2" charset="-78"/>
            </a:endParaRPr>
          </a:p>
        </p:txBody>
      </p:sp>
      <p:pic>
        <p:nvPicPr>
          <p:cNvPr id="4"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spTree>
    <p:extLst>
      <p:ext uri="{BB962C8B-B14F-4D97-AF65-F5344CB8AC3E}">
        <p14:creationId xmlns:p14="http://schemas.microsoft.com/office/powerpoint/2010/main" val="12108032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913756"/>
          </a:xfrm>
        </p:spPr>
        <p:txBody>
          <a:bodyPr/>
          <a:lstStyle/>
          <a:p>
            <a:pPr marL="0" indent="0" algn="just">
              <a:buNone/>
            </a:pPr>
            <a:endParaRPr lang="fa-IR" sz="2000" b="1" dirty="0" smtClean="0">
              <a:cs typeface="B Titr" pitchFamily="2" charset="-78"/>
            </a:endParaRPr>
          </a:p>
          <a:p>
            <a:pPr marL="0" indent="0" algn="just">
              <a:buNone/>
            </a:pPr>
            <a:endParaRPr lang="fa-IR" sz="2000" b="1" dirty="0">
              <a:cs typeface="B Titr" pitchFamily="2" charset="-78"/>
            </a:endParaRPr>
          </a:p>
          <a:p>
            <a:pPr marL="0" indent="0" algn="just">
              <a:buNone/>
            </a:pPr>
            <a:r>
              <a:rPr lang="fa-IR" sz="2000" b="1" dirty="0" smtClean="0">
                <a:cs typeface="B Titr" pitchFamily="2" charset="-78"/>
              </a:rPr>
              <a:t>انتقاد </a:t>
            </a:r>
            <a:r>
              <a:rPr lang="fa-IR" sz="2000" b="1" dirty="0">
                <a:cs typeface="B Titr" pitchFamily="2" charset="-78"/>
              </a:rPr>
              <a:t>های مدل لویس </a:t>
            </a:r>
            <a:r>
              <a:rPr lang="fa-IR" sz="2000" b="1" dirty="0" smtClean="0">
                <a:cs typeface="B Titr" pitchFamily="2" charset="-78"/>
              </a:rPr>
              <a:t>:(فروض)</a:t>
            </a:r>
            <a:endParaRPr lang="fa-IR" sz="2000" b="1" dirty="0" smtClean="0">
              <a:cs typeface="B Titr" pitchFamily="2" charset="-78"/>
            </a:endParaRPr>
          </a:p>
          <a:p>
            <a:pPr marL="0" indent="0" algn="just">
              <a:buNone/>
            </a:pPr>
            <a:r>
              <a:rPr lang="fa-IR" sz="2000" b="1" dirty="0" smtClean="0">
                <a:solidFill>
                  <a:srgbClr val="FF0000"/>
                </a:solidFill>
                <a:cs typeface="B Nazanin" pitchFamily="2" charset="-78"/>
              </a:rPr>
              <a:t>فرض اول :</a:t>
            </a:r>
            <a:r>
              <a:rPr lang="fa-IR" sz="2000" b="1" dirty="0" smtClean="0">
                <a:cs typeface="B Nazanin" pitchFamily="2" charset="-78"/>
              </a:rPr>
              <a:t>اگرچه </a:t>
            </a:r>
            <a:r>
              <a:rPr lang="fa-IR" sz="2000" b="1" dirty="0">
                <a:cs typeface="B Nazanin" pitchFamily="2" charset="-78"/>
              </a:rPr>
              <a:t>مدل توسعه ی دو بخشی لویس ساده است </a:t>
            </a:r>
            <a:r>
              <a:rPr lang="fa-IR" sz="2000" b="1" dirty="0" smtClean="0">
                <a:cs typeface="B Nazanin" pitchFamily="2" charset="-78"/>
              </a:rPr>
              <a:t>و تجربه </a:t>
            </a:r>
            <a:r>
              <a:rPr lang="fa-IR" sz="2000" b="1" dirty="0">
                <a:cs typeface="B Nazanin" pitchFamily="2" charset="-78"/>
              </a:rPr>
              <a:t>تاریخی رشد اقتصادی در غرب  </a:t>
            </a:r>
            <a:r>
              <a:rPr lang="fa-IR" sz="2000" b="1" dirty="0" smtClean="0">
                <a:cs typeface="B Nazanin" pitchFamily="2" charset="-78"/>
              </a:rPr>
              <a:t>را نشان می دهد، </a:t>
            </a:r>
            <a:r>
              <a:rPr lang="fa-IR" sz="2000" b="1" dirty="0">
                <a:cs typeface="B Nazanin" pitchFamily="2" charset="-78"/>
              </a:rPr>
              <a:t>در آن فرض شده است که </a:t>
            </a:r>
            <a:r>
              <a:rPr lang="fa-IR" sz="2000" b="1" dirty="0" smtClean="0">
                <a:cs typeface="B Nazanin" pitchFamily="2" charset="-78"/>
              </a:rPr>
              <a:t>نرخ </a:t>
            </a:r>
            <a:r>
              <a:rPr lang="fa-IR" sz="2000" b="1" dirty="0">
                <a:cs typeface="B Nazanin" pitchFamily="2" charset="-78"/>
              </a:rPr>
              <a:t>انتقال نیروی کار و ایجاد اشتغال در بخش مدرن متناسب با نرخ انباشت سرمایه در بخش مدرن است ، هرچقدر نرخ انباشت </a:t>
            </a:r>
            <a:r>
              <a:rPr lang="fa-IR" sz="2000" b="1" dirty="0" smtClean="0">
                <a:cs typeface="B Nazanin" pitchFamily="2" charset="-78"/>
              </a:rPr>
              <a:t>سرمایه بیشتر، </a:t>
            </a:r>
            <a:r>
              <a:rPr lang="fa-IR" sz="2000" b="1" dirty="0">
                <a:cs typeface="B Nazanin" pitchFamily="2" charset="-78"/>
              </a:rPr>
              <a:t>نرخ رشد بخش مدرن و نرخ ایجاد اشتغال جدید هم رشد </a:t>
            </a:r>
            <a:r>
              <a:rPr lang="fa-IR" sz="2000" b="1" dirty="0" smtClean="0">
                <a:cs typeface="B Nazanin" pitchFamily="2" charset="-78"/>
              </a:rPr>
              <a:t>بیشتری خواهد داشت .</a:t>
            </a:r>
            <a:endParaRPr lang="fa-IR" b="1" dirty="0" smtClean="0"/>
          </a:p>
          <a:p>
            <a:pPr marL="0" indent="0" algn="just">
              <a:buNone/>
            </a:pPr>
            <a:endParaRPr lang="fa-IR" b="1"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4" y="2514599"/>
            <a:ext cx="5847815" cy="4343401"/>
          </a:xfrm>
          <a:prstGeom prst="rect">
            <a:avLst/>
          </a:prstGeom>
        </p:spPr>
      </p:pic>
      <p:pic>
        <p:nvPicPr>
          <p:cNvPr id="5" name="Picture 31" descr="AN3">
            <a:hlinkClick r:id="" action="ppaction://hlinkshowjump?jump=nextslide"/>
          </p:cNvPr>
          <p:cNvPicPr>
            <a:picLocks noChangeAspect="1" noChangeArrowheads="1" noCrop="1"/>
          </p:cNvPicPr>
          <p:nvPr/>
        </p:nvPicPr>
        <p:blipFill>
          <a:blip r:embed="rId3"/>
          <a:srcRect/>
          <a:stretch>
            <a:fillRect/>
          </a:stretch>
        </p:blipFill>
        <p:spPr bwMode="auto">
          <a:xfrm>
            <a:off x="8820150" y="6524625"/>
            <a:ext cx="323850" cy="314325"/>
          </a:xfrm>
          <a:prstGeom prst="rect">
            <a:avLst/>
          </a:prstGeom>
          <a:noFill/>
        </p:spPr>
      </p:pic>
      <p:pic>
        <p:nvPicPr>
          <p:cNvPr id="6" name="Picture 32" descr="AN4">
            <a:hlinkClick r:id="" action="ppaction://hlinkshowjump?jump=previousslide"/>
          </p:cNvPr>
          <p:cNvPicPr>
            <a:picLocks noChangeAspect="1" noChangeArrowheads="1" noCrop="1"/>
          </p:cNvPicPr>
          <p:nvPr/>
        </p:nvPicPr>
        <p:blipFill>
          <a:blip r:embed="rId4"/>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16860141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rmAutofit/>
          </a:bodyPr>
          <a:lstStyle/>
          <a:p>
            <a:pPr marL="0" indent="0" algn="just">
              <a:buNone/>
            </a:pPr>
            <a:endParaRPr lang="fa-IR" sz="2000" b="1" dirty="0" smtClean="0">
              <a:cs typeface="B Titr" pitchFamily="2" charset="-78"/>
            </a:endParaRPr>
          </a:p>
          <a:p>
            <a:pPr marL="0" indent="0" algn="just">
              <a:buNone/>
            </a:pPr>
            <a:endParaRPr lang="fa-IR" sz="2000" b="1" dirty="0">
              <a:cs typeface="B Titr" pitchFamily="2" charset="-78"/>
            </a:endParaRPr>
          </a:p>
          <a:p>
            <a:pPr marL="0" indent="0" algn="just">
              <a:buNone/>
            </a:pPr>
            <a:r>
              <a:rPr lang="fa-IR" sz="2000" b="1" dirty="0" smtClean="0">
                <a:solidFill>
                  <a:srgbClr val="FF0000"/>
                </a:solidFill>
                <a:cs typeface="B Nazanin" pitchFamily="2" charset="-78"/>
              </a:rPr>
              <a:t>فرض دوم:</a:t>
            </a:r>
            <a:endParaRPr lang="fa-IR" sz="2000" b="1" dirty="0">
              <a:solidFill>
                <a:srgbClr val="FF0000"/>
              </a:solidFill>
              <a:cs typeface="B Nazanin" pitchFamily="2" charset="-78"/>
            </a:endParaRPr>
          </a:p>
          <a:p>
            <a:pPr marL="0" indent="0" algn="just">
              <a:buNone/>
            </a:pPr>
            <a:r>
              <a:rPr lang="fa-IR" sz="2000" b="1" dirty="0">
                <a:cs typeface="B Nazanin" pitchFamily="2" charset="-78"/>
              </a:rPr>
              <a:t>ما </a:t>
            </a:r>
            <a:r>
              <a:rPr lang="fa-IR" sz="2000" b="1" dirty="0" smtClean="0">
                <a:cs typeface="B Nazanin" pitchFamily="2" charset="-78"/>
              </a:rPr>
              <a:t>می بینیم </a:t>
            </a:r>
            <a:r>
              <a:rPr lang="fa-IR" sz="2000" b="1" dirty="0">
                <a:cs typeface="B Nazanin" pitchFamily="2" charset="-78"/>
              </a:rPr>
              <a:t>که اگرچه تولید کلی اساسا </a:t>
            </a:r>
            <a:r>
              <a:rPr lang="fa-IR" sz="2000" b="1" dirty="0" smtClean="0">
                <a:cs typeface="B Nazanin" pitchFamily="2" charset="-78"/>
              </a:rPr>
              <a:t>ًرشد </a:t>
            </a:r>
            <a:r>
              <a:rPr lang="fa-IR" sz="2000" b="1" dirty="0">
                <a:cs typeface="B Nazanin" pitchFamily="2" charset="-78"/>
              </a:rPr>
              <a:t>کرده است اما دستمزد های کلی و اشتغال بدون تغییر باقی مانده است و همه تولید اضافی به سود سرمایه داران افزوده </a:t>
            </a:r>
            <a:r>
              <a:rPr lang="fa-IR" sz="2000" b="1" dirty="0" smtClean="0">
                <a:cs typeface="B Nazanin" pitchFamily="2" charset="-78"/>
              </a:rPr>
              <a:t>می شود </a:t>
            </a:r>
            <a:r>
              <a:rPr lang="fa-IR" sz="2000" b="1" dirty="0">
                <a:cs typeface="B Nazanin" pitchFamily="2" charset="-78"/>
              </a:rPr>
              <a:t>، با وجود این </a:t>
            </a:r>
            <a:r>
              <a:rPr lang="en-US" sz="2000" b="1" dirty="0">
                <a:cs typeface="B Nazanin" pitchFamily="2" charset="-78"/>
              </a:rPr>
              <a:t>GDP </a:t>
            </a:r>
            <a:r>
              <a:rPr lang="fa-IR" sz="2000" b="1" dirty="0">
                <a:cs typeface="B Nazanin" pitchFamily="2" charset="-78"/>
              </a:rPr>
              <a:t>افزایش می یابد اما رفاه اجتماعی بهبود نمی یابد و در صورت بهبود کم خواهد بود .</a:t>
            </a:r>
          </a:p>
          <a:p>
            <a:pPr marL="0" indent="0" algn="just">
              <a:buNone/>
            </a:pPr>
            <a:r>
              <a:rPr lang="fa-IR" sz="2000" b="1" dirty="0">
                <a:solidFill>
                  <a:srgbClr val="FF0000"/>
                </a:solidFill>
                <a:cs typeface="B Nazanin" pitchFamily="2" charset="-78"/>
              </a:rPr>
              <a:t>فرض </a:t>
            </a:r>
            <a:r>
              <a:rPr lang="fa-IR" sz="2000" b="1" dirty="0" smtClean="0">
                <a:solidFill>
                  <a:srgbClr val="FF0000"/>
                </a:solidFill>
                <a:cs typeface="B Nazanin" pitchFamily="2" charset="-78"/>
              </a:rPr>
              <a:t>سوم </a:t>
            </a:r>
            <a:r>
              <a:rPr lang="fa-IR" sz="2000" b="1" dirty="0">
                <a:solidFill>
                  <a:srgbClr val="FF0000"/>
                </a:solidFill>
                <a:cs typeface="B Nazanin" pitchFamily="2" charset="-78"/>
              </a:rPr>
              <a:t>: </a:t>
            </a:r>
          </a:p>
          <a:p>
            <a:pPr marL="0" indent="0" algn="just">
              <a:buNone/>
            </a:pPr>
            <a:r>
              <a:rPr lang="fa-IR" sz="2000" b="1" dirty="0" smtClean="0">
                <a:cs typeface="B Nazanin" pitchFamily="2" charset="-78"/>
              </a:rPr>
              <a:t>سومین فرض </a:t>
            </a:r>
            <a:r>
              <a:rPr lang="fa-IR" sz="2000" b="1" dirty="0">
                <a:cs typeface="B Nazanin" pitchFamily="2" charset="-78"/>
              </a:rPr>
              <a:t>لویس درباره ی مازاد نیروی کار روستایی </a:t>
            </a:r>
            <a:r>
              <a:rPr lang="fa-IR" sz="2000" b="1" dirty="0" smtClean="0">
                <a:cs typeface="B Nazanin" pitchFamily="2" charset="-78"/>
              </a:rPr>
              <a:t>اما درنواحی شهری اشتغال کامل وجود داردعموما </a:t>
            </a:r>
            <a:r>
              <a:rPr lang="fa-IR" sz="2000" b="1" dirty="0">
                <a:cs typeface="B Nazanin" pitchFamily="2" charset="-78"/>
              </a:rPr>
              <a:t>معتبر نیست .</a:t>
            </a:r>
          </a:p>
          <a:p>
            <a:pPr marL="0" indent="0" algn="just">
              <a:buNone/>
            </a:pPr>
            <a:r>
              <a:rPr lang="fa-IR" sz="2000" b="1" dirty="0" smtClean="0">
                <a:solidFill>
                  <a:srgbClr val="FF0000"/>
                </a:solidFill>
                <a:cs typeface="B Nazanin" pitchFamily="2" charset="-78"/>
              </a:rPr>
              <a:t>فرض چهارم:</a:t>
            </a:r>
          </a:p>
          <a:p>
            <a:pPr marL="0" indent="0" algn="just">
              <a:buNone/>
            </a:pPr>
            <a:r>
              <a:rPr lang="fa-IR" sz="2000" b="1" dirty="0" smtClean="0">
                <a:cs typeface="B Nazanin" pitchFamily="2" charset="-78"/>
              </a:rPr>
              <a:t>بازده نزولی دربخش صنعتی پیشرفته وجود دارد درحالی که بازده صعودی است.این موضوع مشکلات خاصی رابرای سیاست گذاری توسعه به وجود آورده است.</a:t>
            </a:r>
            <a:endParaRPr lang="fa-IR" sz="2000" b="1" dirty="0">
              <a:cs typeface="B Nazanin" pitchFamily="2" charset="-78"/>
            </a:endParaRPr>
          </a:p>
        </p:txBody>
      </p:sp>
      <p:pic>
        <p:nvPicPr>
          <p:cNvPr id="4"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pic>
        <p:nvPicPr>
          <p:cNvPr id="5"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40722807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rmAutofit/>
          </a:bodyPr>
          <a:lstStyle/>
          <a:p>
            <a:pPr marL="0" indent="0" algn="just">
              <a:buNone/>
            </a:pPr>
            <a:r>
              <a:rPr lang="fa-IR" sz="2000" b="1" dirty="0">
                <a:cs typeface="B Titr" pitchFamily="2" charset="-78"/>
              </a:rPr>
              <a:t>تغییر ساختاری و </a:t>
            </a:r>
            <a:r>
              <a:rPr lang="fa-IR" sz="2000" b="1" dirty="0" smtClean="0">
                <a:cs typeface="B Titr" pitchFamily="2" charset="-78"/>
              </a:rPr>
              <a:t>الگوهای </a:t>
            </a:r>
            <a:r>
              <a:rPr lang="fa-IR" sz="2000" b="1" dirty="0">
                <a:cs typeface="B Titr" pitchFamily="2" charset="-78"/>
              </a:rPr>
              <a:t>توسعه </a:t>
            </a:r>
            <a:r>
              <a:rPr lang="fa-IR" sz="2000" b="1" dirty="0" smtClean="0">
                <a:cs typeface="B Titr" pitchFamily="2" charset="-78"/>
              </a:rPr>
              <a:t>:</a:t>
            </a:r>
          </a:p>
          <a:p>
            <a:pPr marL="0" indent="0" algn="just">
              <a:buNone/>
            </a:pPr>
            <a:r>
              <a:rPr lang="fa-IR" sz="2000" b="1" dirty="0">
                <a:cs typeface="B Nazanin" pitchFamily="2" charset="-78"/>
              </a:rPr>
              <a:t>تحلیل الگوهای تغییر ساختاری همانند مدل لویس بر روی فرآیند ترتیبی تمرکز دارد که ساختار اقتصادی و صنعتی یک اقتصاد توسعه نیافته را بطور دائم دگرگون کرده است و به صنایع جدید به عنوان موتور رشد اقتصاد برای جانشین شدن به جای کشاورزی سنتی اجازه </a:t>
            </a:r>
            <a:r>
              <a:rPr lang="fa-IR" sz="2000" b="1" dirty="0" smtClean="0">
                <a:cs typeface="B Nazanin" pitchFamily="2" charset="-78"/>
              </a:rPr>
              <a:t>می دهد .</a:t>
            </a:r>
          </a:p>
          <a:p>
            <a:pPr marL="0" indent="0" algn="just">
              <a:buNone/>
            </a:pPr>
            <a:r>
              <a:rPr lang="fa-IR" sz="2000" b="1" dirty="0" smtClean="0">
                <a:cs typeface="B Nazanin" pitchFamily="2" charset="-78"/>
              </a:rPr>
              <a:t>تحلیل </a:t>
            </a:r>
            <a:r>
              <a:rPr lang="fa-IR" sz="2000" b="1" dirty="0">
                <a:cs typeface="B Nazanin" pitchFamily="2" charset="-78"/>
              </a:rPr>
              <a:t>گران تغییر ساختاری , بر محدودیتهای داخلی و بین </a:t>
            </a:r>
            <a:r>
              <a:rPr lang="fa-IR" sz="2000" b="1" dirty="0" smtClean="0">
                <a:cs typeface="B Nazanin" pitchFamily="2" charset="-78"/>
              </a:rPr>
              <a:t>المللی </a:t>
            </a:r>
            <a:r>
              <a:rPr lang="fa-IR" sz="2000" b="1" dirty="0">
                <a:cs typeface="B Nazanin" pitchFamily="2" charset="-78"/>
              </a:rPr>
              <a:t>در راه توسعه تاکید می کنند که تفاوت در اندازه توسعه بین کشورهای در حال توسعه تا حدی به این محدودیت های داخلی و بین المللی مربوط است </a:t>
            </a:r>
            <a:r>
              <a:rPr lang="fa-IR" sz="2000" b="1" dirty="0" smtClean="0">
                <a:cs typeface="B Nazanin" pitchFamily="2" charset="-78"/>
              </a:rPr>
              <a:t>.</a:t>
            </a:r>
          </a:p>
          <a:p>
            <a:pPr marL="0" indent="0" algn="just">
              <a:buNone/>
            </a:pPr>
            <a:r>
              <a:rPr lang="fa-IR" sz="2000" b="1" dirty="0" smtClean="0">
                <a:cs typeface="B Nazanin" pitchFamily="2" charset="-78"/>
              </a:rPr>
              <a:t>چنری </a:t>
            </a:r>
            <a:r>
              <a:rPr lang="fa-IR" sz="2000" b="1" dirty="0">
                <a:cs typeface="B Nazanin" pitchFamily="2" charset="-78"/>
              </a:rPr>
              <a:t>و هالیس بی اقتصاددانان اهل هاروارد هستند که الگوی تغییر ساختاری را </a:t>
            </a:r>
            <a:r>
              <a:rPr lang="fa-IR" sz="2000" b="1" dirty="0" smtClean="0">
                <a:cs typeface="B Nazanin" pitchFamily="2" charset="-78"/>
              </a:rPr>
              <a:t>معنا </a:t>
            </a:r>
            <a:r>
              <a:rPr lang="fa-IR" sz="2000" b="1" dirty="0">
                <a:cs typeface="B Nazanin" pitchFamily="2" charset="-78"/>
              </a:rPr>
              <a:t>کردند که فرضیه ی اصلی در الگوی تغییر ساختاری را این می دانند که توسعه یک فرآیند قابل تشخیص است و شامل رشد تغییر است </a:t>
            </a:r>
            <a:r>
              <a:rPr lang="fa-IR" sz="2000" b="1" dirty="0" smtClean="0">
                <a:cs typeface="B Nazanin" pitchFamily="2" charset="-78"/>
              </a:rPr>
              <a:t>.(داده های مقطعی و سری زمانی درباره ی مقادیر مختلف درآمدسرانه که منجربه شناسایی برخی از مشخصه های مهم فرآیندتوسعه شد).</a:t>
            </a:r>
            <a:endParaRPr lang="fa-IR" sz="2000" b="1" dirty="0" smtClean="0">
              <a:cs typeface="B Nazanin" pitchFamily="2" charset="-78"/>
            </a:endParaRPr>
          </a:p>
          <a:p>
            <a:pPr marL="0" indent="0" algn="just">
              <a:buNone/>
            </a:pPr>
            <a:r>
              <a:rPr lang="fa-IR" sz="2000" b="1" dirty="0" smtClean="0">
                <a:cs typeface="B Nazanin" pitchFamily="2" charset="-78"/>
              </a:rPr>
              <a:t>در </a:t>
            </a:r>
            <a:r>
              <a:rPr lang="fa-IR" sz="2000" b="1" dirty="0">
                <a:cs typeface="B Nazanin" pitchFamily="2" charset="-78"/>
              </a:rPr>
              <a:t>این نظریه عوامل اثر گذار بر توسعه شامل برخورداری یک کشور از منابع و اندازه ی کشور ، سیاست ها و اهداف حکومت، در دسترس بودن فناوری و سرمایه خارجی و شرایط تجارت بین الملل است </a:t>
            </a:r>
            <a:r>
              <a:rPr lang="fa-IR" sz="2000" b="1" dirty="0" smtClean="0">
                <a:cs typeface="B Nazanin" pitchFamily="2" charset="-78"/>
              </a:rPr>
              <a:t>.</a:t>
            </a:r>
          </a:p>
          <a:p>
            <a:pPr marL="0" indent="0" algn="just">
              <a:buNone/>
            </a:pPr>
            <a:endParaRPr lang="fa-IR" sz="2000" b="1" dirty="0">
              <a:cs typeface="B Nazanin" pitchFamily="2" charset="-78"/>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9200"/>
            <a:ext cx="8153400" cy="1828800"/>
          </a:xfrm>
          <a:prstGeom prst="rect">
            <a:avLst/>
          </a:prstGeom>
        </p:spPr>
      </p:pic>
      <p:pic>
        <p:nvPicPr>
          <p:cNvPr id="5" name="Picture 31" descr="AN3">
            <a:hlinkClick r:id="" action="ppaction://hlinkshowjump?jump=nextslide"/>
          </p:cNvPr>
          <p:cNvPicPr>
            <a:picLocks noChangeAspect="1" noChangeArrowheads="1" noCrop="1"/>
          </p:cNvPicPr>
          <p:nvPr/>
        </p:nvPicPr>
        <p:blipFill>
          <a:blip r:embed="rId3"/>
          <a:srcRect/>
          <a:stretch>
            <a:fillRect/>
          </a:stretch>
        </p:blipFill>
        <p:spPr bwMode="auto">
          <a:xfrm>
            <a:off x="8820150" y="6524625"/>
            <a:ext cx="323850" cy="314325"/>
          </a:xfrm>
          <a:prstGeom prst="rect">
            <a:avLst/>
          </a:prstGeom>
          <a:noFill/>
        </p:spPr>
      </p:pic>
      <p:pic>
        <p:nvPicPr>
          <p:cNvPr id="6" name="Picture 32" descr="AN4">
            <a:hlinkClick r:id="" action="ppaction://hlinkshowjump?jump=previousslide"/>
          </p:cNvPr>
          <p:cNvPicPr>
            <a:picLocks noChangeAspect="1" noChangeArrowheads="1" noCrop="1"/>
          </p:cNvPicPr>
          <p:nvPr/>
        </p:nvPicPr>
        <p:blipFill>
          <a:blip r:embed="rId4"/>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5912643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rmAutofit/>
          </a:bodyPr>
          <a:lstStyle/>
          <a:p>
            <a:pPr marL="0" indent="0" algn="just">
              <a:buNone/>
            </a:pPr>
            <a:r>
              <a:rPr lang="fa-IR" sz="2000" b="1" dirty="0" smtClean="0">
                <a:cs typeface="B Titr" pitchFamily="2" charset="-78"/>
              </a:rPr>
              <a:t>انقلاب وابستگی بین المللی:</a:t>
            </a:r>
          </a:p>
          <a:p>
            <a:pPr marL="0" indent="0" algn="just">
              <a:buNone/>
            </a:pPr>
            <a:r>
              <a:rPr lang="fa-IR" sz="2000" b="1" dirty="0">
                <a:cs typeface="B Nazanin" pitchFamily="2" charset="-78"/>
              </a:rPr>
              <a:t>در دهه ی 1970 به دلیل عدم کارکرد و سرخوردگی دو الگوی تغییرات ساختاری و مراحل رشد ، الگوی وابستگی بین </a:t>
            </a:r>
            <a:r>
              <a:rPr lang="fa-IR" sz="2000" b="1" dirty="0" smtClean="0">
                <a:cs typeface="B Nazanin" pitchFamily="2" charset="-78"/>
              </a:rPr>
              <a:t>المللی </a:t>
            </a:r>
            <a:r>
              <a:rPr lang="fa-IR" sz="2000" b="1" dirty="0">
                <a:cs typeface="B Nazanin" pitchFamily="2" charset="-78"/>
              </a:rPr>
              <a:t>یا انقلاب وابستگی بین المللی روی کار آمد .</a:t>
            </a:r>
          </a:p>
          <a:p>
            <a:pPr marL="0" indent="0" algn="just">
              <a:buNone/>
            </a:pPr>
            <a:r>
              <a:rPr lang="fa-IR" sz="2000" b="1" dirty="0">
                <a:cs typeface="B Nazanin" pitchFamily="2" charset="-78"/>
              </a:rPr>
              <a:t>در الگوی وابستگی بین </a:t>
            </a:r>
            <a:r>
              <a:rPr lang="fa-IR" sz="2000" b="1" dirty="0" smtClean="0">
                <a:cs typeface="B Nazanin" pitchFamily="2" charset="-78"/>
              </a:rPr>
              <a:t>المللی </a:t>
            </a:r>
            <a:r>
              <a:rPr lang="fa-IR" sz="2000" b="1" dirty="0">
                <a:cs typeface="B Nazanin" pitchFamily="2" charset="-78"/>
              </a:rPr>
              <a:t>، کشورهای درحال توسعه </a:t>
            </a:r>
            <a:r>
              <a:rPr lang="fa-IR" sz="2000" b="1" dirty="0" smtClean="0">
                <a:cs typeface="B Nazanin" pitchFamily="2" charset="-78"/>
              </a:rPr>
              <a:t>به واسطه </a:t>
            </a:r>
            <a:r>
              <a:rPr lang="fa-IR" sz="2000" b="1" dirty="0">
                <a:cs typeface="B Nazanin" pitchFamily="2" charset="-78"/>
              </a:rPr>
              <a:t>ضوابط و قوانین سخت نهادی و سیاسی و اقتصادی در سطح داخلی و بین المللی احاطه </a:t>
            </a:r>
            <a:r>
              <a:rPr lang="fa-IR" sz="2000" b="1" dirty="0" smtClean="0">
                <a:cs typeface="B Nazanin" pitchFamily="2" charset="-78"/>
              </a:rPr>
              <a:t>شدند.</a:t>
            </a:r>
            <a:endParaRPr lang="fa-IR" sz="2000" b="1" dirty="0">
              <a:cs typeface="B Nazanin" pitchFamily="2" charset="-78"/>
            </a:endParaRPr>
          </a:p>
          <a:p>
            <a:pPr marL="0" indent="0" algn="just">
              <a:buNone/>
            </a:pPr>
            <a:r>
              <a:rPr lang="fa-IR" sz="2000" b="1" dirty="0">
                <a:cs typeface="B Nazanin" pitchFamily="2" charset="-78"/>
              </a:rPr>
              <a:t>سه رویکرد کلی این الگو :	</a:t>
            </a:r>
          </a:p>
          <a:p>
            <a:pPr marL="0" indent="0" algn="just">
              <a:buNone/>
            </a:pPr>
            <a:r>
              <a:rPr lang="fa-IR" sz="2000" b="1" dirty="0">
                <a:cs typeface="B Nazanin" pitchFamily="2" charset="-78"/>
              </a:rPr>
              <a:t>1- الگوی وابستگی نئوکلاسیک </a:t>
            </a:r>
          </a:p>
          <a:p>
            <a:pPr marL="0" indent="0" algn="just">
              <a:buNone/>
            </a:pPr>
            <a:r>
              <a:rPr lang="fa-IR" sz="2000" b="1" dirty="0">
                <a:cs typeface="B Nazanin" pitchFamily="2" charset="-78"/>
              </a:rPr>
              <a:t>2-مدل نمونه ساختگی </a:t>
            </a:r>
          </a:p>
          <a:p>
            <a:pPr marL="0" indent="0" algn="just">
              <a:buNone/>
            </a:pPr>
            <a:r>
              <a:rPr lang="fa-IR" sz="2000" b="1" dirty="0">
                <a:cs typeface="B Nazanin" pitchFamily="2" charset="-78"/>
              </a:rPr>
              <a:t>3-نظریه توسعه دوگانه</a:t>
            </a:r>
          </a:p>
          <a:p>
            <a:pPr marL="0" indent="0" algn="just">
              <a:buNone/>
            </a:pPr>
            <a:r>
              <a:rPr lang="fa-IR" sz="2000" b="1" dirty="0">
                <a:cs typeface="B Titr" pitchFamily="2" charset="-78"/>
              </a:rPr>
              <a:t>1- الگوی وابستگی نئوکلاسیک : </a:t>
            </a:r>
            <a:r>
              <a:rPr lang="fa-IR" sz="2000" b="1" dirty="0">
                <a:cs typeface="B Nazanin" pitchFamily="2" charset="-78"/>
              </a:rPr>
              <a:t>این شاخه ی جدید برآمده از تفکر مارکسیستی است ، این طرز تفکر ، وجود و تداوم کمتر توسعه یافتگی را به تحول تاریخی یک نظام کاملا نابرابر سرمایه داری بین </a:t>
            </a:r>
            <a:r>
              <a:rPr lang="fa-IR" sz="2000" b="1" dirty="0" smtClean="0">
                <a:cs typeface="B Nazanin" pitchFamily="2" charset="-78"/>
              </a:rPr>
              <a:t>المللی </a:t>
            </a:r>
            <a:r>
              <a:rPr lang="fa-IR" sz="2000" b="1" dirty="0">
                <a:cs typeface="B Nazanin" pitchFamily="2" charset="-78"/>
              </a:rPr>
              <a:t>در بین کشورهای فقیر و غنی نسبت می دهد .</a:t>
            </a:r>
          </a:p>
          <a:p>
            <a:pPr marL="0" indent="0" algn="just">
              <a:buNone/>
            </a:pPr>
            <a:r>
              <a:rPr lang="fa-IR" sz="2000" b="1" dirty="0">
                <a:cs typeface="B Titr" pitchFamily="2" charset="-78"/>
              </a:rPr>
              <a:t>2-مدل نمونه ساختگی </a:t>
            </a:r>
            <a:r>
              <a:rPr lang="fa-IR" sz="2000" b="1" dirty="0" smtClean="0">
                <a:cs typeface="B Titr" pitchFamily="2" charset="-78"/>
              </a:rPr>
              <a:t>: </a:t>
            </a:r>
            <a:r>
              <a:rPr lang="fa-IR" sz="2000" b="1" dirty="0" smtClean="0">
                <a:cs typeface="B Nazanin" pitchFamily="2" charset="-78"/>
              </a:rPr>
              <a:t>در </a:t>
            </a:r>
            <a:r>
              <a:rPr lang="fa-IR" sz="2000" b="1" dirty="0">
                <a:cs typeface="B Nazanin" pitchFamily="2" charset="-78"/>
              </a:rPr>
              <a:t>این رویکرد کمتر توسعه یافتگی را به دلیل مشورت گرفتن از متخصصین بین </a:t>
            </a:r>
            <a:r>
              <a:rPr lang="fa-IR" sz="2000" b="1" dirty="0" smtClean="0">
                <a:cs typeface="B Nazanin" pitchFamily="2" charset="-78"/>
              </a:rPr>
              <a:t>المللی </a:t>
            </a:r>
            <a:r>
              <a:rPr lang="fa-IR" sz="2000" b="1" dirty="0">
                <a:cs typeface="B Nazanin" pitchFamily="2" charset="-78"/>
              </a:rPr>
              <a:t>می </a:t>
            </a:r>
            <a:r>
              <a:rPr lang="fa-IR" sz="2000" b="1" dirty="0" smtClean="0">
                <a:cs typeface="B Nazanin" pitchFamily="2" charset="-78"/>
              </a:rPr>
              <a:t>داند</a:t>
            </a:r>
            <a:r>
              <a:rPr lang="fa-IR" sz="2000" b="1" dirty="0">
                <a:cs typeface="B Nazanin" pitchFamily="2" charset="-78"/>
              </a:rPr>
              <a:t>. که از کشورهای توسعه یافته و سازمان های کمک کننده چند ملیتی معرفی </a:t>
            </a:r>
            <a:r>
              <a:rPr lang="fa-IR" sz="2000" b="1" dirty="0" smtClean="0">
                <a:cs typeface="B Nazanin" pitchFamily="2" charset="-78"/>
              </a:rPr>
              <a:t>می شود </a:t>
            </a:r>
            <a:r>
              <a:rPr lang="fa-IR" sz="2000" b="1" dirty="0">
                <a:cs typeface="B Nazanin" pitchFamily="2" charset="-78"/>
              </a:rPr>
              <a:t>و الگوهای پیچیده و گمراه کننده برای توسعه </a:t>
            </a:r>
            <a:r>
              <a:rPr lang="fa-IR" sz="2000" b="1" dirty="0" smtClean="0">
                <a:cs typeface="B Nazanin" pitchFamily="2" charset="-78"/>
              </a:rPr>
              <a:t>درکشورهای درحال توسعه ارائه </a:t>
            </a:r>
            <a:r>
              <a:rPr lang="fa-IR" sz="2000" b="1" dirty="0">
                <a:cs typeface="B Nazanin" pitchFamily="2" charset="-78"/>
              </a:rPr>
              <a:t>می دهد.</a:t>
            </a:r>
          </a:p>
          <a:p>
            <a:pPr marL="0" indent="0" algn="just">
              <a:buNone/>
            </a:pPr>
            <a:r>
              <a:rPr lang="fa-IR" sz="2000" b="1" dirty="0">
                <a:cs typeface="B Titr" pitchFamily="2" charset="-78"/>
              </a:rPr>
              <a:t>3- توسعه دوگانگی </a:t>
            </a:r>
            <a:r>
              <a:rPr lang="fa-IR" sz="2000" b="1" dirty="0" smtClean="0">
                <a:cs typeface="B Titr" pitchFamily="2" charset="-78"/>
              </a:rPr>
              <a:t>: </a:t>
            </a:r>
            <a:r>
              <a:rPr lang="fa-IR" sz="2000" b="1" dirty="0" smtClean="0">
                <a:cs typeface="B Nazanin" pitchFamily="2" charset="-78"/>
              </a:rPr>
              <a:t>حالتی </a:t>
            </a:r>
            <a:r>
              <a:rPr lang="fa-IR" sz="2000" b="1" dirty="0">
                <a:cs typeface="B Nazanin" pitchFamily="2" charset="-78"/>
              </a:rPr>
              <a:t>است که در آن کشورهای ثروتمند در پهنه ی کشورهای فقیر قرار </a:t>
            </a:r>
            <a:r>
              <a:rPr lang="fa-IR" sz="2000" b="1" dirty="0" smtClean="0">
                <a:cs typeface="B Nazanin" pitchFamily="2" charset="-78"/>
              </a:rPr>
              <a:t>می گیرند </a:t>
            </a:r>
            <a:r>
              <a:rPr lang="fa-IR" sz="2000" b="1" dirty="0">
                <a:cs typeface="B Nazanin" pitchFamily="2" charset="-78"/>
              </a:rPr>
              <a:t>و شرایط متفاوتی را بوجود می آورند که موجب ایجاد دوگانگی بین ملتهای توسعه یافته و کمتر توسعه یافته </a:t>
            </a:r>
            <a:r>
              <a:rPr lang="fa-IR" sz="2000" b="1" dirty="0" smtClean="0">
                <a:cs typeface="B Nazanin" pitchFamily="2" charset="-78"/>
              </a:rPr>
              <a:t>می شود.</a:t>
            </a:r>
            <a:endParaRPr lang="fa-IR" sz="2000" b="1" dirty="0">
              <a:cs typeface="B Nazanin" pitchFamily="2" charset="-78"/>
            </a:endParaRPr>
          </a:p>
          <a:p>
            <a:pPr marL="0" indent="0" algn="just">
              <a:buNone/>
            </a:pPr>
            <a:endParaRPr lang="fa-IR" sz="2000" b="1" dirty="0">
              <a:cs typeface="B Titr" pitchFamily="2" charset="-78"/>
            </a:endParaRPr>
          </a:p>
        </p:txBody>
      </p:sp>
      <p:pic>
        <p:nvPicPr>
          <p:cNvPr id="4"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pic>
        <p:nvPicPr>
          <p:cNvPr id="5"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1882507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rmAutofit/>
          </a:bodyPr>
          <a:lstStyle/>
          <a:p>
            <a:pPr marL="0" indent="0" algn="just">
              <a:buNone/>
            </a:pPr>
            <a:endParaRPr lang="fa-IR" sz="2000" b="1" dirty="0" smtClean="0">
              <a:cs typeface="B Titr" pitchFamily="2" charset="-78"/>
            </a:endParaRPr>
          </a:p>
          <a:p>
            <a:pPr marL="0" indent="0" algn="just">
              <a:buNone/>
            </a:pPr>
            <a:endParaRPr lang="fa-IR" sz="2000" b="1" dirty="0">
              <a:cs typeface="B Titr" pitchFamily="2" charset="-78"/>
            </a:endParaRPr>
          </a:p>
          <a:p>
            <a:pPr marL="0" indent="0" algn="just">
              <a:buNone/>
            </a:pPr>
            <a:r>
              <a:rPr lang="fa-IR" sz="2000" b="1" dirty="0" smtClean="0">
                <a:cs typeface="B Titr" pitchFamily="2" charset="-78"/>
              </a:rPr>
              <a:t>نئوکلاسیک </a:t>
            </a:r>
            <a:r>
              <a:rPr lang="fa-IR" sz="2000" b="1" dirty="0">
                <a:cs typeface="B Titr" pitchFamily="2" charset="-78"/>
              </a:rPr>
              <a:t>ضدانقلاب: بنیادگرایی </a:t>
            </a:r>
            <a:r>
              <a:rPr lang="fa-IR" sz="2000" b="1" dirty="0" smtClean="0">
                <a:cs typeface="B Titr" pitchFamily="2" charset="-78"/>
              </a:rPr>
              <a:t>بازار</a:t>
            </a:r>
          </a:p>
          <a:p>
            <a:pPr marL="0" indent="0" algn="just">
              <a:buNone/>
            </a:pPr>
            <a:r>
              <a:rPr lang="fa-IR" sz="2000" b="1" dirty="0">
                <a:cs typeface="B Titr" pitchFamily="2" charset="-78"/>
              </a:rPr>
              <a:t> </a:t>
            </a:r>
            <a:r>
              <a:rPr lang="fa-IR" sz="2000" b="1" dirty="0">
                <a:cs typeface="B Nazanin" pitchFamily="2" charset="-78"/>
              </a:rPr>
              <a:t>به چالش کشیدن مدل  </a:t>
            </a:r>
            <a:r>
              <a:rPr lang="fa-IR" sz="2000" b="1" dirty="0" smtClean="0">
                <a:cs typeface="B Nazanin" pitchFamily="2" charset="-78"/>
              </a:rPr>
              <a:t>ایستا، </a:t>
            </a:r>
            <a:r>
              <a:rPr lang="fa-IR" sz="2000" b="1" dirty="0">
                <a:cs typeface="B Nazanin" pitchFamily="2" charset="-78"/>
              </a:rPr>
              <a:t>بازارهای آزاد، انتخاب عمومی   و رویکردهای بازار </a:t>
            </a:r>
            <a:r>
              <a:rPr lang="fa-IR" sz="2000" b="1" dirty="0" smtClean="0">
                <a:cs typeface="B Nazanin" pitchFamily="2" charset="-78"/>
              </a:rPr>
              <a:t>پسند:</a:t>
            </a:r>
            <a:endParaRPr lang="fa-IR" sz="2000" b="1" dirty="0">
              <a:cs typeface="B Nazanin" pitchFamily="2" charset="-78"/>
            </a:endParaRPr>
          </a:p>
          <a:p>
            <a:pPr marL="0" indent="0" algn="just">
              <a:buNone/>
            </a:pPr>
            <a:r>
              <a:rPr lang="fa-IR" sz="2000" b="1" dirty="0">
                <a:cs typeface="B Nazanin" pitchFamily="2" charset="-78"/>
              </a:rPr>
              <a:t>توسعه نیافتگی ناشی از تخصیص نا مناسب منابع به دلیل سیاستهای قیمت گذاری نادرست و مداخله بیش از اندازه حکومت و نظارت بیش از حد به نظام اقتصادی است .</a:t>
            </a:r>
          </a:p>
          <a:p>
            <a:pPr marL="0" indent="0" algn="just">
              <a:buNone/>
            </a:pPr>
            <a:r>
              <a:rPr lang="fa-IR" sz="2000" b="1" dirty="0">
                <a:cs typeface="B Nazanin" pitchFamily="2" charset="-78"/>
              </a:rPr>
              <a:t>بازار آزاد ، نظام های اقتصادی آزاد و خصوصی سازی </a:t>
            </a:r>
            <a:r>
              <a:rPr lang="fa-IR" sz="2000" b="1" dirty="0" smtClean="0">
                <a:cs typeface="B Nazanin" pitchFamily="2" charset="-78"/>
              </a:rPr>
              <a:t>شرکت های </a:t>
            </a:r>
            <a:r>
              <a:rPr lang="fa-IR" sz="2000" b="1" dirty="0">
                <a:cs typeface="B Nazanin" pitchFamily="2" charset="-78"/>
              </a:rPr>
              <a:t>ناکارآمد زمینه ی اصلی توسعه را فراهم می آورد.</a:t>
            </a:r>
          </a:p>
          <a:p>
            <a:pPr marL="0" indent="0" algn="just">
              <a:buNone/>
            </a:pPr>
            <a:r>
              <a:rPr lang="fa-IR" sz="2000" b="1" dirty="0">
                <a:cs typeface="B Nazanin" pitchFamily="2" charset="-78"/>
              </a:rPr>
              <a:t>نئولیبرال ها اعتقاد داشتند که با فراهم کردن زمینه های شکوفایی بازار های آزاد ، خصوصی سازی شرکتها ، ترویج تجارت آزاد ، استفاده از سرمایه گذاران کشورهای توسعه یافته و حذف نظارت حکومت باعث کارآیی اقتصادی و رشد اقتصادی </a:t>
            </a:r>
            <a:r>
              <a:rPr lang="fa-IR" sz="2000" b="1" dirty="0" smtClean="0">
                <a:cs typeface="B Nazanin" pitchFamily="2" charset="-78"/>
              </a:rPr>
              <a:t>می شود </a:t>
            </a:r>
            <a:r>
              <a:rPr lang="fa-IR" sz="2000" b="1" dirty="0">
                <a:cs typeface="B Nazanin" pitchFamily="2" charset="-78"/>
              </a:rPr>
              <a:t>.</a:t>
            </a:r>
          </a:p>
          <a:p>
            <a:pPr marL="0" indent="0" algn="just">
              <a:buNone/>
            </a:pPr>
            <a:r>
              <a:rPr lang="fa-IR" sz="2000" b="1" dirty="0">
                <a:cs typeface="B Nazanin" pitchFamily="2" charset="-78"/>
              </a:rPr>
              <a:t>اعتقاد ضد انقلابی ها این است که جهان سومی ها به خاطر مداخله ی دولت ها که باعث تحلیل رفتن صرفه های مقیاس می شود کمتر توسعه یافته می شوند.</a:t>
            </a:r>
          </a:p>
          <a:p>
            <a:pPr marL="0" indent="0" algn="just">
              <a:buNone/>
            </a:pPr>
            <a:r>
              <a:rPr lang="fa-IR" sz="2000" b="1" dirty="0">
                <a:cs typeface="B Nazanin" pitchFamily="2" charset="-78"/>
              </a:rPr>
              <a:t>راه حل ؛ تشویق بازار آزاد و اقتصاد بدون مداخله ی حکومت لازم است تا دست نامرئی و جادوی بازار , قیمت را تعدیل و </a:t>
            </a:r>
            <a:r>
              <a:rPr lang="fa-IR" sz="2000" b="1" dirty="0" smtClean="0">
                <a:cs typeface="B Nazanin" pitchFamily="2" charset="-78"/>
              </a:rPr>
              <a:t>امکانات تخصیص </a:t>
            </a:r>
            <a:r>
              <a:rPr lang="fa-IR" sz="2000" b="1" dirty="0">
                <a:cs typeface="B Nazanin" pitchFamily="2" charset="-78"/>
              </a:rPr>
              <a:t>منابع </a:t>
            </a:r>
            <a:r>
              <a:rPr lang="fa-IR" sz="2000" b="1" dirty="0" smtClean="0">
                <a:cs typeface="B Nazanin" pitchFamily="2" charset="-78"/>
              </a:rPr>
              <a:t>را ترتیب </a:t>
            </a:r>
            <a:r>
              <a:rPr lang="fa-IR" sz="2000" b="1" dirty="0">
                <a:cs typeface="B Nazanin" pitchFamily="2" charset="-78"/>
              </a:rPr>
              <a:t>دهد .</a:t>
            </a:r>
          </a:p>
          <a:p>
            <a:pPr marL="0" indent="0" algn="just">
              <a:buNone/>
            </a:pPr>
            <a:endParaRPr lang="fa-IR" sz="2000" b="1" dirty="0">
              <a:cs typeface="B Titr" pitchFamily="2" charset="-78"/>
            </a:endParaRPr>
          </a:p>
        </p:txBody>
      </p:sp>
      <p:pic>
        <p:nvPicPr>
          <p:cNvPr id="4"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pic>
        <p:nvPicPr>
          <p:cNvPr id="5"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14818551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rmAutofit/>
          </a:bodyPr>
          <a:lstStyle/>
          <a:p>
            <a:pPr marL="0" indent="0" algn="just">
              <a:buNone/>
            </a:pPr>
            <a:r>
              <a:rPr lang="fa-IR" sz="2000" b="1" dirty="0">
                <a:cs typeface="B Titr" pitchFamily="2" charset="-78"/>
              </a:rPr>
              <a:t>ضد انقلاب نئوکلاسیکی به سه رویکرد تقسیم می </a:t>
            </a:r>
            <a:r>
              <a:rPr lang="fa-IR" sz="2000" b="1" dirty="0" smtClean="0">
                <a:cs typeface="B Titr" pitchFamily="2" charset="-78"/>
              </a:rPr>
              <a:t>گردد:</a:t>
            </a:r>
          </a:p>
          <a:p>
            <a:pPr marL="0" indent="0" algn="just">
              <a:buNone/>
            </a:pPr>
            <a:r>
              <a:rPr lang="fa-IR" sz="2000" b="1" dirty="0">
                <a:cs typeface="B Titr" pitchFamily="2" charset="-78"/>
              </a:rPr>
              <a:t>1-نظریه انتخاب عمومی یا نظام اقتصادی جدید : </a:t>
            </a:r>
          </a:p>
          <a:p>
            <a:pPr marL="0" indent="0" algn="just">
              <a:buNone/>
            </a:pPr>
            <a:r>
              <a:rPr lang="fa-IR" sz="2000" b="1" dirty="0">
                <a:cs typeface="B Nazanin" pitchFamily="2" charset="-78"/>
              </a:rPr>
              <a:t>دولت ها هیچ وقت کاری را به درستی انجام نمی دهند و همگی از منظر منفعت طلبانه کار می کنند و سبب می </a:t>
            </a:r>
            <a:r>
              <a:rPr lang="fa-IR" sz="2000" b="1" dirty="0" smtClean="0">
                <a:cs typeface="B Nazanin" pitchFamily="2" charset="-78"/>
              </a:rPr>
              <a:t>شود </a:t>
            </a:r>
            <a:r>
              <a:rPr lang="fa-IR" sz="2000" b="1" dirty="0">
                <a:cs typeface="B Nazanin" pitchFamily="2" charset="-78"/>
              </a:rPr>
              <a:t>منابع نادرست تخصیص یابد و آزادی های فرد محدود شود .</a:t>
            </a:r>
          </a:p>
          <a:p>
            <a:pPr marL="0" indent="0" algn="just">
              <a:buNone/>
            </a:pPr>
            <a:r>
              <a:rPr lang="fa-IR" sz="2000" b="1" dirty="0">
                <a:cs typeface="B Nazanin" pitchFamily="2" charset="-78"/>
              </a:rPr>
              <a:t>در این نظریه حکومت حداقلی بهترین حکومت است .</a:t>
            </a:r>
          </a:p>
          <a:p>
            <a:pPr marL="0" indent="0" algn="just">
              <a:buNone/>
            </a:pPr>
            <a:endParaRPr lang="fa-IR" sz="2000" b="1" dirty="0">
              <a:cs typeface="B Titr" pitchFamily="2" charset="-78"/>
            </a:endParaRPr>
          </a:p>
          <a:p>
            <a:pPr marL="0" indent="0" algn="just">
              <a:buNone/>
            </a:pPr>
            <a:r>
              <a:rPr lang="fa-IR" sz="2000" b="1" dirty="0">
                <a:cs typeface="B Titr" pitchFamily="2" charset="-78"/>
              </a:rPr>
              <a:t>2-رویکرد بازار آزاد </a:t>
            </a:r>
            <a:r>
              <a:rPr lang="fa-IR" sz="2000" b="1" dirty="0" smtClean="0">
                <a:cs typeface="B Titr" pitchFamily="2" charset="-78"/>
              </a:rPr>
              <a:t>:</a:t>
            </a:r>
            <a:endParaRPr lang="fa-IR" sz="2000" b="1" dirty="0">
              <a:cs typeface="B Titr" pitchFamily="2" charset="-78"/>
            </a:endParaRPr>
          </a:p>
          <a:p>
            <a:pPr marL="0" indent="0" algn="just">
              <a:buNone/>
            </a:pPr>
            <a:r>
              <a:rPr lang="fa-IR" sz="2000" b="1" dirty="0">
                <a:cs typeface="B Nazanin" pitchFamily="2" charset="-78"/>
              </a:rPr>
              <a:t>در این رویکرد گفته می شود که بازار به تنهایی کار </a:t>
            </a:r>
            <a:r>
              <a:rPr lang="fa-IR" sz="2000" b="1" dirty="0" smtClean="0">
                <a:cs typeface="B Nazanin" pitchFamily="2" charset="-78"/>
              </a:rPr>
              <a:t>آمداست </a:t>
            </a:r>
            <a:r>
              <a:rPr lang="fa-IR" sz="2000" b="1" dirty="0">
                <a:cs typeface="B Nazanin" pitchFamily="2" charset="-78"/>
              </a:rPr>
              <a:t>حتی اگر "رقابتی " در کار نباشد و فناوری به آسانی و ارزان در دسترس است و اگر دخالت دولت وجود داشته باشد مختل کننده و ضد مولد است .</a:t>
            </a:r>
          </a:p>
          <a:p>
            <a:pPr marL="0" indent="0" algn="just">
              <a:buNone/>
            </a:pPr>
            <a:endParaRPr lang="fa-IR" sz="2000" b="1" dirty="0">
              <a:cs typeface="B Titr" pitchFamily="2" charset="-78"/>
            </a:endParaRPr>
          </a:p>
          <a:p>
            <a:pPr marL="0" indent="0" algn="just">
              <a:buNone/>
            </a:pPr>
            <a:r>
              <a:rPr lang="fa-IR" sz="2000" b="1" dirty="0">
                <a:cs typeface="B Titr" pitchFamily="2" charset="-78"/>
              </a:rPr>
              <a:t>3- رویکرد بازارگرایانه : </a:t>
            </a:r>
          </a:p>
          <a:p>
            <a:pPr marL="0" indent="0" algn="just">
              <a:buNone/>
            </a:pPr>
            <a:r>
              <a:rPr lang="fa-IR" sz="2000" b="1" dirty="0">
                <a:cs typeface="B Nazanin" pitchFamily="2" charset="-78"/>
              </a:rPr>
              <a:t>حکومت باید غیر گزینشی عمل کند . </a:t>
            </a:r>
          </a:p>
          <a:p>
            <a:pPr marL="0" indent="0" algn="just">
              <a:buNone/>
            </a:pPr>
            <a:r>
              <a:rPr lang="fa-IR" sz="2000" b="1" dirty="0">
                <a:cs typeface="B Nazanin" pitchFamily="2" charset="-78"/>
              </a:rPr>
              <a:t>در این رویکرد گفته </a:t>
            </a:r>
            <a:r>
              <a:rPr lang="fa-IR" sz="2000" b="1" dirty="0" smtClean="0">
                <a:cs typeface="B Nazanin" pitchFamily="2" charset="-78"/>
              </a:rPr>
              <a:t>می شود </a:t>
            </a:r>
            <a:r>
              <a:rPr lang="fa-IR" sz="2000" b="1" dirty="0">
                <a:cs typeface="B Nazanin" pitchFamily="2" charset="-78"/>
              </a:rPr>
              <a:t>که " بازار های ناقص" و "عوامل تولید" در کشورهای درحال توسعه وجود دارد که در این رویکرد به رسمیت شناخته شد و حکومت را عاملی مهم در عملکرد بازار ها می داند که حکومت </a:t>
            </a:r>
            <a:r>
              <a:rPr lang="fa-IR" sz="2000" b="1" dirty="0" smtClean="0">
                <a:cs typeface="B Nazanin" pitchFamily="2" charset="-78"/>
              </a:rPr>
              <a:t>به صورت </a:t>
            </a:r>
            <a:r>
              <a:rPr lang="fa-IR" sz="2000" b="1" dirty="0">
                <a:cs typeface="B Nazanin" pitchFamily="2" charset="-78"/>
              </a:rPr>
              <a:t>غیر گزینشی عمل </a:t>
            </a:r>
            <a:r>
              <a:rPr lang="fa-IR" sz="2000" b="1" dirty="0" smtClean="0">
                <a:cs typeface="B Nazanin" pitchFamily="2" charset="-78"/>
              </a:rPr>
              <a:t>می کند .</a:t>
            </a:r>
            <a:endParaRPr lang="fa-IR" sz="2000" b="1" dirty="0">
              <a:cs typeface="B Nazanin" pitchFamily="2" charset="-78"/>
            </a:endParaRPr>
          </a:p>
          <a:p>
            <a:pPr marL="0" indent="0" algn="just">
              <a:buNone/>
            </a:pPr>
            <a:r>
              <a:rPr lang="fa-IR" sz="2000" b="1" dirty="0">
                <a:cs typeface="B Nazanin" pitchFamily="2" charset="-78"/>
              </a:rPr>
              <a:t>فقدان یا نقص اطلاعات ، صرفه های مقیاس در تولید </a:t>
            </a:r>
            <a:r>
              <a:rPr lang="fa-IR" sz="2000" b="1" dirty="0" smtClean="0">
                <a:cs typeface="B Nazanin" pitchFamily="2" charset="-78"/>
              </a:rPr>
              <a:t>،عواملی </a:t>
            </a:r>
            <a:r>
              <a:rPr lang="fa-IR" sz="2000" b="1" dirty="0">
                <a:cs typeface="B Nazanin" pitchFamily="2" charset="-78"/>
              </a:rPr>
              <a:t>هستند که باعث ظهور "رویکرد رشد درونزا" و رویکرد شکست هماهنگی می </a:t>
            </a:r>
            <a:r>
              <a:rPr lang="fa-IR" sz="2000" b="1" dirty="0" smtClean="0">
                <a:cs typeface="B Nazanin" pitchFamily="2" charset="-78"/>
              </a:rPr>
              <a:t>شوند </a:t>
            </a:r>
            <a:r>
              <a:rPr lang="fa-IR" sz="2000" b="1" dirty="0">
                <a:cs typeface="B Nazanin" pitchFamily="2" charset="-78"/>
              </a:rPr>
              <a:t>.</a:t>
            </a:r>
          </a:p>
          <a:p>
            <a:pPr marL="0" indent="0" algn="just">
              <a:buNone/>
            </a:pPr>
            <a:endParaRPr lang="fa-IR" sz="2000" b="1" dirty="0">
              <a:cs typeface="B Titr" pitchFamily="2" charset="-78"/>
            </a:endParaRPr>
          </a:p>
          <a:p>
            <a:pPr marL="0" indent="0" algn="just">
              <a:buNone/>
            </a:pPr>
            <a:endParaRPr lang="fa-IR" sz="2000" b="1" dirty="0">
              <a:cs typeface="B Titr" pitchFamily="2" charset="-78"/>
            </a:endParaRPr>
          </a:p>
        </p:txBody>
      </p:sp>
      <p:pic>
        <p:nvPicPr>
          <p:cNvPr id="4"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pic>
        <p:nvPicPr>
          <p:cNvPr id="5"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2328842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rmAutofit/>
          </a:bodyPr>
          <a:lstStyle/>
          <a:p>
            <a:pPr marL="0" indent="0" algn="just">
              <a:buNone/>
            </a:pPr>
            <a:endParaRPr lang="fa-IR" sz="2000" b="1" dirty="0" smtClean="0">
              <a:cs typeface="B Titr" pitchFamily="2" charset="-78"/>
            </a:endParaRPr>
          </a:p>
          <a:p>
            <a:pPr marL="0" indent="0" algn="just">
              <a:buNone/>
            </a:pPr>
            <a:endParaRPr lang="fa-IR" sz="2000" b="1" dirty="0">
              <a:cs typeface="B Titr" pitchFamily="2" charset="-78"/>
            </a:endParaRPr>
          </a:p>
          <a:p>
            <a:pPr marL="0" indent="0" algn="just">
              <a:buNone/>
            </a:pPr>
            <a:r>
              <a:rPr lang="fa-IR" sz="2000" b="1" dirty="0" smtClean="0">
                <a:cs typeface="B Titr" pitchFamily="2" charset="-78"/>
              </a:rPr>
              <a:t>نظریه </a:t>
            </a:r>
            <a:r>
              <a:rPr lang="fa-IR" sz="2000" b="1" dirty="0">
                <a:cs typeface="B Titr" pitchFamily="2" charset="-78"/>
              </a:rPr>
              <a:t>رشد نئوکلاسیک سنتی </a:t>
            </a:r>
            <a:r>
              <a:rPr lang="fa-IR" sz="2000" b="1" dirty="0" smtClean="0">
                <a:cs typeface="B Titr" pitchFamily="2" charset="-78"/>
              </a:rPr>
              <a:t>:</a:t>
            </a:r>
          </a:p>
          <a:p>
            <a:pPr marL="0" indent="0" algn="just">
              <a:buNone/>
            </a:pPr>
            <a:r>
              <a:rPr lang="fa-IR" sz="2000" b="1" dirty="0">
                <a:cs typeface="B Nazanin" pitchFamily="2" charset="-78"/>
              </a:rPr>
              <a:t>این رویکرد به آزاد کردن بازارهای ملی اشاره دارد و باعث افزایش سرمایه گذاری داخلی و خارجی می شود </a:t>
            </a:r>
            <a:r>
              <a:rPr lang="fa-IR" sz="2000" b="1" dirty="0" smtClean="0">
                <a:cs typeface="B Nazanin" pitchFamily="2" charset="-78"/>
              </a:rPr>
              <a:t>.</a:t>
            </a:r>
          </a:p>
          <a:p>
            <a:pPr marL="0" indent="0" algn="just">
              <a:buNone/>
            </a:pPr>
            <a:r>
              <a:rPr lang="fa-IR" sz="2000" b="1" dirty="0" smtClean="0">
                <a:cs typeface="B Nazanin" pitchFamily="2" charset="-78"/>
              </a:rPr>
              <a:t>این </a:t>
            </a:r>
            <a:r>
              <a:rPr lang="fa-IR" sz="2000" b="1" dirty="0">
                <a:cs typeface="B Nazanin" pitchFamily="2" charset="-78"/>
              </a:rPr>
              <a:t>افزایش سرمایه باعث بهبود نسبت های سرمایه به نیروی کار و درآمد سرانه در کشورهای درحال توسعه می شود </a:t>
            </a:r>
            <a:r>
              <a:rPr lang="fa-IR" sz="2000" b="1" dirty="0" smtClean="0">
                <a:cs typeface="B Nazanin" pitchFamily="2" charset="-78"/>
              </a:rPr>
              <a:t>.</a:t>
            </a:r>
          </a:p>
          <a:p>
            <a:pPr marL="0" indent="0" algn="just">
              <a:buNone/>
            </a:pPr>
            <a:r>
              <a:rPr lang="fa-IR" sz="2000" b="1" dirty="0">
                <a:cs typeface="B Titr" pitchFamily="2" charset="-78"/>
              </a:rPr>
              <a:t>الگوی رشد نئوكلاسيکی سولو :</a:t>
            </a:r>
          </a:p>
          <a:p>
            <a:pPr marL="0" indent="0" algn="just">
              <a:buNone/>
            </a:pPr>
            <a:r>
              <a:rPr lang="fa-IR" sz="2000" b="1" dirty="0">
                <a:cs typeface="B Nazanin" pitchFamily="2" charset="-78"/>
              </a:rPr>
              <a:t>رابرت سولو از الگوی هارود-دومار استفاده کرده ولی عامل نیروی کار و فناوری را به معادله رشد اضافه کرده است .</a:t>
            </a:r>
          </a:p>
          <a:p>
            <a:pPr marL="0" indent="0" algn="just">
              <a:buNone/>
            </a:pPr>
            <a:r>
              <a:rPr lang="fa-IR" sz="2000" b="1" dirty="0">
                <a:cs typeface="B Nazanin" pitchFamily="2" charset="-78"/>
              </a:rPr>
              <a:t>برای سرمایه و نیروی کار بازده نزولی را در نظر گرفته است . فناوری عاملی برونزا و مستقل از سایر عوامل است .</a:t>
            </a:r>
          </a:p>
          <a:p>
            <a:pPr marL="0" indent="0" algn="just">
              <a:buNone/>
            </a:pPr>
            <a:endParaRPr lang="fa-IR" sz="2000" b="1" dirty="0">
              <a:cs typeface="B Titr" pitchFamily="2" charset="-78"/>
            </a:endParaRPr>
          </a:p>
        </p:txBody>
      </p:sp>
      <p:pic>
        <p:nvPicPr>
          <p:cNvPr id="4"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pic>
        <p:nvPicPr>
          <p:cNvPr id="5"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108070956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rmAutofit/>
          </a:bodyPr>
          <a:lstStyle/>
          <a:p>
            <a:pPr marL="0" indent="0" algn="just">
              <a:buNone/>
            </a:pPr>
            <a:endParaRPr lang="fa-IR" sz="2000" b="1" dirty="0" smtClean="0">
              <a:cs typeface="B Titr" pitchFamily="2" charset="-78"/>
            </a:endParaRPr>
          </a:p>
          <a:p>
            <a:pPr marL="0" indent="0" algn="just">
              <a:buNone/>
            </a:pPr>
            <a:endParaRPr lang="fa-IR" sz="2000" b="1" dirty="0">
              <a:cs typeface="B Titr" pitchFamily="2" charset="-78"/>
            </a:endParaRPr>
          </a:p>
          <a:p>
            <a:pPr marL="0" indent="0" algn="just">
              <a:buNone/>
            </a:pPr>
            <a:r>
              <a:rPr lang="fa-IR" sz="2000" b="1" dirty="0" smtClean="0">
                <a:cs typeface="B Titr" pitchFamily="2" charset="-78"/>
              </a:rPr>
              <a:t>طبق </a:t>
            </a:r>
            <a:r>
              <a:rPr lang="fa-IR" sz="2000" b="1" dirty="0">
                <a:cs typeface="B Titr" pitchFamily="2" charset="-78"/>
              </a:rPr>
              <a:t>نظریه  , رشد نئوکلاسیکی ناشی از عوامل زیر است </a:t>
            </a:r>
            <a:r>
              <a:rPr lang="fa-IR" sz="2000" b="1" dirty="0" smtClean="0">
                <a:cs typeface="B Titr" pitchFamily="2" charset="-78"/>
              </a:rPr>
              <a:t>:</a:t>
            </a:r>
          </a:p>
          <a:p>
            <a:pPr marL="0" indent="0" algn="just">
              <a:buNone/>
            </a:pPr>
            <a:r>
              <a:rPr lang="fa-IR" sz="2000" b="1" dirty="0">
                <a:solidFill>
                  <a:srgbClr val="FF0000"/>
                </a:solidFill>
                <a:cs typeface="B Nazanin" pitchFamily="2" charset="-78"/>
              </a:rPr>
              <a:t>1/افزایش در کمیت از طریق رشد جمعیت و افزایش کیفیت از طریق آموزش نیروی کار</a:t>
            </a:r>
          </a:p>
          <a:p>
            <a:pPr marL="0" indent="0" algn="just">
              <a:buNone/>
            </a:pPr>
            <a:r>
              <a:rPr lang="fa-IR" sz="2000" b="1" dirty="0">
                <a:solidFill>
                  <a:srgbClr val="FF0000"/>
                </a:solidFill>
                <a:cs typeface="B Nazanin" pitchFamily="2" charset="-78"/>
              </a:rPr>
              <a:t>2/ افزایش سرمایه از طریق پس انداز و سرمایه گذاری</a:t>
            </a:r>
          </a:p>
          <a:p>
            <a:pPr marL="0" indent="0" algn="just">
              <a:buNone/>
            </a:pPr>
            <a:r>
              <a:rPr lang="fa-IR" sz="2000" b="1" dirty="0">
                <a:solidFill>
                  <a:srgbClr val="FF0000"/>
                </a:solidFill>
                <a:cs typeface="B Nazanin" pitchFamily="2" charset="-78"/>
              </a:rPr>
              <a:t>3/ سرمایه گذاری در فناوری</a:t>
            </a:r>
          </a:p>
          <a:p>
            <a:pPr marL="0" indent="0" algn="just">
              <a:buNone/>
            </a:pPr>
            <a:endParaRPr lang="fa-IR" sz="2000" b="1" dirty="0">
              <a:cs typeface="B Titr" pitchFamily="2" charset="-78"/>
            </a:endParaRPr>
          </a:p>
          <a:p>
            <a:pPr marL="0" indent="0" algn="just">
              <a:buNone/>
            </a:pPr>
            <a:r>
              <a:rPr lang="fa-IR" sz="2000" b="1" dirty="0">
                <a:cs typeface="B Nazanin" pitchFamily="2" charset="-78"/>
              </a:rPr>
              <a:t>نظام اقتصادی باز از نظر شاخص درآمد به کشورهای پیشرفته نزدیک است.</a:t>
            </a:r>
          </a:p>
          <a:p>
            <a:pPr marL="0" indent="0" algn="just">
              <a:buNone/>
            </a:pPr>
            <a:endParaRPr lang="fa-IR" sz="2000" b="1" dirty="0">
              <a:cs typeface="B Nazanin" pitchFamily="2" charset="-78"/>
            </a:endParaRPr>
          </a:p>
          <a:p>
            <a:pPr marL="0" indent="0" algn="just">
              <a:buNone/>
            </a:pPr>
            <a:r>
              <a:rPr lang="fa-IR" sz="2000" b="1" dirty="0">
                <a:cs typeface="B Nazanin" pitchFamily="2" charset="-78"/>
              </a:rPr>
              <a:t>در این نظریه به این نکته اشاره دارد که دولت هایی که در حکومت </a:t>
            </a:r>
            <a:r>
              <a:rPr lang="fa-IR" sz="2000" b="1" dirty="0" smtClean="0">
                <a:cs typeface="B Nazanin" pitchFamily="2" charset="-78"/>
              </a:rPr>
              <a:t>سخت گیری </a:t>
            </a:r>
            <a:r>
              <a:rPr lang="fa-IR" sz="2000" b="1" dirty="0">
                <a:cs typeface="B Nazanin" pitchFamily="2" charset="-78"/>
              </a:rPr>
              <a:t>کرده و ورود سرمایه خارجی را منع کرده </a:t>
            </a:r>
            <a:r>
              <a:rPr lang="fa-IR" sz="2000" b="1" dirty="0" smtClean="0">
                <a:cs typeface="B Nazanin" pitchFamily="2" charset="-78"/>
              </a:rPr>
              <a:t>اند باعث شده است </a:t>
            </a:r>
            <a:r>
              <a:rPr lang="fa-IR" sz="2000" b="1" dirty="0">
                <a:cs typeface="B Nazanin" pitchFamily="2" charset="-78"/>
              </a:rPr>
              <a:t>رشد اقتصاد به کندی صورت گیرد.</a:t>
            </a:r>
          </a:p>
          <a:p>
            <a:pPr marL="0" indent="0" algn="just">
              <a:buNone/>
            </a:pPr>
            <a:endParaRPr lang="fa-IR" sz="2000" b="1" dirty="0">
              <a:cs typeface="B Nazanin" pitchFamily="2" charset="-78"/>
            </a:endParaRPr>
          </a:p>
          <a:p>
            <a:pPr marL="0" indent="0" algn="just">
              <a:buNone/>
            </a:pPr>
            <a:r>
              <a:rPr lang="fa-IR" sz="2000" b="1" dirty="0">
                <a:cs typeface="B Nazanin" pitchFamily="2" charset="-78"/>
              </a:rPr>
              <a:t>ولی باز بودن اقتصاد باعث بهره مندی از افکار تولید خارجی </a:t>
            </a:r>
            <a:r>
              <a:rPr lang="fa-IR" sz="2000" b="1" dirty="0" smtClean="0">
                <a:cs typeface="B Nazanin" pitchFamily="2" charset="-78"/>
              </a:rPr>
              <a:t>می شود </a:t>
            </a:r>
            <a:r>
              <a:rPr lang="fa-IR" sz="2000" b="1" dirty="0">
                <a:cs typeface="B Nazanin" pitchFamily="2" charset="-78"/>
              </a:rPr>
              <a:t>که  بهره مندی از این تفکر رشد فناوری را به دنبال دارد.</a:t>
            </a:r>
          </a:p>
          <a:p>
            <a:pPr marL="0" indent="0" algn="just">
              <a:buNone/>
            </a:pPr>
            <a:endParaRPr lang="fa-IR" sz="2000" b="1" dirty="0">
              <a:cs typeface="B Titr" pitchFamily="2" charset="-78"/>
            </a:endParaRPr>
          </a:p>
        </p:txBody>
      </p:sp>
      <p:pic>
        <p:nvPicPr>
          <p:cNvPr id="4"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pic>
        <p:nvPicPr>
          <p:cNvPr id="5"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3501310405"/>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lstStyle/>
          <a:p>
            <a:pPr marL="0" indent="0">
              <a:buNone/>
            </a:pPr>
            <a:endParaRPr lang="fa-IR" dirty="0" smtClean="0"/>
          </a:p>
          <a:p>
            <a:pPr marL="0" indent="0">
              <a:buNone/>
            </a:pPr>
            <a:r>
              <a:rPr lang="fa-IR" sz="2800" b="1" dirty="0" smtClean="0">
                <a:solidFill>
                  <a:srgbClr val="0070C0"/>
                </a:solidFill>
                <a:cs typeface="B Arshia" pitchFamily="2" charset="-78"/>
              </a:rPr>
              <a:t>نام درس: اقتصادتوسعه</a:t>
            </a:r>
          </a:p>
          <a:p>
            <a:pPr marL="0" indent="0">
              <a:buNone/>
            </a:pPr>
            <a:endParaRPr lang="fa-IR" sz="2800" b="1" dirty="0">
              <a:solidFill>
                <a:srgbClr val="0070C0"/>
              </a:solidFill>
              <a:cs typeface="B Arshia" pitchFamily="2" charset="-78"/>
            </a:endParaRPr>
          </a:p>
          <a:p>
            <a:pPr marL="0" indent="0">
              <a:buNone/>
            </a:pPr>
            <a:endParaRPr lang="fa-IR" sz="2800" b="1" dirty="0" smtClean="0">
              <a:solidFill>
                <a:srgbClr val="0070C0"/>
              </a:solidFill>
              <a:cs typeface="B Arshia" pitchFamily="2" charset="-78"/>
            </a:endParaRPr>
          </a:p>
          <a:p>
            <a:pPr marL="0" indent="0">
              <a:buNone/>
            </a:pPr>
            <a:r>
              <a:rPr lang="fa-IR" sz="2800" b="1" dirty="0" smtClean="0">
                <a:solidFill>
                  <a:srgbClr val="0070C0"/>
                </a:solidFill>
                <a:cs typeface="B Arshia" pitchFamily="2" charset="-78"/>
              </a:rPr>
              <a:t>استادمربوطه: جناب آقای دکترفطرس</a:t>
            </a:r>
          </a:p>
          <a:p>
            <a:pPr marL="0" indent="0">
              <a:buNone/>
            </a:pPr>
            <a:endParaRPr lang="fa-IR" sz="2800" b="1" dirty="0">
              <a:solidFill>
                <a:srgbClr val="0070C0"/>
              </a:solidFill>
              <a:cs typeface="B Arshia" pitchFamily="2" charset="-78"/>
            </a:endParaRPr>
          </a:p>
          <a:p>
            <a:pPr marL="0" indent="0">
              <a:buNone/>
            </a:pPr>
            <a:endParaRPr lang="fa-IR" sz="2800" b="1" dirty="0" smtClean="0">
              <a:solidFill>
                <a:srgbClr val="0070C0"/>
              </a:solidFill>
              <a:cs typeface="B Arshia" pitchFamily="2" charset="-78"/>
            </a:endParaRPr>
          </a:p>
          <a:p>
            <a:pPr marL="0" indent="0">
              <a:buNone/>
            </a:pPr>
            <a:r>
              <a:rPr lang="fa-IR" sz="2800" b="1" dirty="0" smtClean="0">
                <a:solidFill>
                  <a:srgbClr val="0070C0"/>
                </a:solidFill>
                <a:cs typeface="B Arshia" pitchFamily="2" charset="-78"/>
              </a:rPr>
              <a:t>تهیه کنندگان:زهرا بیات،زهرا کلهری،مریم مردانی</a:t>
            </a:r>
          </a:p>
          <a:p>
            <a:pPr marL="0" indent="0">
              <a:buNone/>
            </a:pPr>
            <a:endParaRPr lang="fa-IR" sz="2800" b="1" dirty="0">
              <a:solidFill>
                <a:srgbClr val="0070C0"/>
              </a:solidFill>
              <a:cs typeface="B Arshia" pitchFamily="2" charset="-78"/>
            </a:endParaRPr>
          </a:p>
          <a:p>
            <a:pPr marL="0" indent="0">
              <a:buNone/>
            </a:pPr>
            <a:endParaRPr lang="fa-IR" sz="2800" b="1" dirty="0" smtClean="0">
              <a:solidFill>
                <a:srgbClr val="0070C0"/>
              </a:solidFill>
              <a:cs typeface="B Arshia" pitchFamily="2" charset="-78"/>
            </a:endParaRPr>
          </a:p>
          <a:p>
            <a:pPr marL="0" indent="0">
              <a:buNone/>
            </a:pPr>
            <a:r>
              <a:rPr lang="fa-IR" sz="2800" b="1" dirty="0" smtClean="0">
                <a:solidFill>
                  <a:srgbClr val="0070C0"/>
                </a:solidFill>
                <a:cs typeface="B Arshia" pitchFamily="2" charset="-78"/>
              </a:rPr>
              <a:t>ارائه دهنده: زهرابیات</a:t>
            </a:r>
          </a:p>
          <a:p>
            <a:pPr marL="0" indent="0">
              <a:buNone/>
            </a:pPr>
            <a:endParaRPr lang="fa-IR" sz="2800" b="1" dirty="0" smtClean="0">
              <a:solidFill>
                <a:srgbClr val="0070C0"/>
              </a:solidFill>
              <a:cs typeface="B Arshia" pitchFamily="2" charset="-78"/>
            </a:endParaRPr>
          </a:p>
          <a:p>
            <a:pPr marL="0" indent="0" algn="ctr">
              <a:buNone/>
            </a:pPr>
            <a:r>
              <a:rPr lang="fa-IR" sz="2800" b="1" dirty="0" smtClean="0">
                <a:solidFill>
                  <a:srgbClr val="0070C0"/>
                </a:solidFill>
                <a:cs typeface="B Arshia" pitchFamily="2" charset="-78"/>
              </a:rPr>
              <a:t>پاییز1395</a:t>
            </a:r>
            <a:endParaRPr lang="fa-IR" sz="2800" b="1" dirty="0">
              <a:solidFill>
                <a:srgbClr val="0070C0"/>
              </a:solidFill>
              <a:cs typeface="B Arshia" pitchFamily="2" charset="-78"/>
            </a:endParaRPr>
          </a:p>
        </p:txBody>
      </p:sp>
      <p:pic>
        <p:nvPicPr>
          <p:cNvPr id="4"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pic>
        <p:nvPicPr>
          <p:cNvPr id="5"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2358462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20" y="0"/>
            <a:ext cx="8153400" cy="6858000"/>
          </a:xfrm>
        </p:spPr>
        <p:txBody>
          <a:bodyPr>
            <a:normAutofit/>
          </a:bodyPr>
          <a:lstStyle/>
          <a:p>
            <a:pPr marL="0" indent="0" algn="just">
              <a:buNone/>
            </a:pPr>
            <a:endParaRPr lang="fa-IR" sz="2000" b="1" dirty="0" smtClean="0">
              <a:cs typeface="B Nazanin" pitchFamily="2" charset="-78"/>
            </a:endParaRPr>
          </a:p>
          <a:p>
            <a:pPr marL="0" indent="0" algn="just">
              <a:buNone/>
            </a:pPr>
            <a:endParaRPr lang="fa-IR" sz="2400" b="1" smtClean="0">
              <a:cs typeface="B Nazanin" pitchFamily="2" charset="-78"/>
            </a:endParaRPr>
          </a:p>
          <a:p>
            <a:pPr marL="0" indent="0" algn="just">
              <a:buNone/>
            </a:pPr>
            <a:r>
              <a:rPr lang="fa-IR" sz="2400" b="1" smtClean="0">
                <a:cs typeface="B Nazanin" pitchFamily="2" charset="-78"/>
              </a:rPr>
              <a:t>توسعه </a:t>
            </a:r>
            <a:r>
              <a:rPr lang="fa-IR" sz="2400" b="1" dirty="0" smtClean="0">
                <a:cs typeface="B Nazanin" pitchFamily="2" charset="-78"/>
              </a:rPr>
              <a:t>ی موفق نیاز به توازن استادانه ومنطقی قیمت گذاری وتبلیغات بازار داردتا بازارها بتوانندکارکنندوبه شکل مطلوب اثرگذارباشند،درکنارآن ها مداخله ی هوشمندانه و معطوف به عدالت توسط حکومت-درزمینه هایی که عوامل مهارنشده ی بازارمنجربه پیامدهای اقتصادی و اجتماعی نامطلوب می شوند-به اجرا درآید.</a:t>
            </a:r>
            <a:endParaRPr lang="fa-IR" sz="2400" b="1" dirty="0">
              <a:cs typeface="B Nazanin" pitchFamily="2" charset="-78"/>
            </a:endParaRPr>
          </a:p>
        </p:txBody>
      </p:sp>
      <p:pic>
        <p:nvPicPr>
          <p:cNvPr id="4"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pic>
        <p:nvPicPr>
          <p:cNvPr id="5"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1545944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Mobile_Gif_ParsNice%20(14)"/>
          <p:cNvPicPr>
            <a:picLocks noGrp="1" noChangeAspect="1" noChangeArrowheads="1" noCrop="1"/>
          </p:cNvPicPr>
          <p:nvPr>
            <p:ph idx="1"/>
          </p:nvPr>
        </p:nvPicPr>
        <p:blipFill>
          <a:blip r:embed="rId2">
            <a:lum bright="10000" contrast="14000"/>
            <a:extLst>
              <a:ext uri="{28A0092B-C50C-407E-A947-70E740481C1C}">
                <a14:useLocalDpi xmlns:a14="http://schemas.microsoft.com/office/drawing/2010/main" val="0"/>
              </a:ext>
            </a:extLst>
          </a:blip>
          <a:srcRect/>
          <a:stretch>
            <a:fillRect/>
          </a:stretch>
        </p:blipFill>
        <p:spPr bwMode="auto">
          <a:xfrm>
            <a:off x="0" y="0"/>
            <a:ext cx="815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352800" y="5082570"/>
            <a:ext cx="1507144" cy="1569660"/>
          </a:xfrm>
          <a:prstGeom prst="rect">
            <a:avLst/>
          </a:prstGeom>
          <a:noFill/>
        </p:spPr>
        <p:txBody>
          <a:bodyPr wrap="none" rtlCol="1">
            <a:spAutoFit/>
          </a:bodyPr>
          <a:lstStyle/>
          <a:p>
            <a:r>
              <a:rPr lang="fa-IR" sz="9600" b="1" dirty="0" smtClean="0">
                <a:solidFill>
                  <a:srgbClr val="7030A0"/>
                </a:solidFill>
                <a:cs typeface="B Arshia" pitchFamily="2" charset="-78"/>
              </a:rPr>
              <a:t>پایان</a:t>
            </a:r>
            <a:endParaRPr lang="fa-IR" sz="9600" b="1" dirty="0">
              <a:solidFill>
                <a:srgbClr val="7030A0"/>
              </a:solidFill>
              <a:cs typeface="B Arshia" pitchFamily="2" charset="-78"/>
            </a:endParaRPr>
          </a:p>
        </p:txBody>
      </p:sp>
      <p:pic>
        <p:nvPicPr>
          <p:cNvPr id="6"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6964592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153400" cy="2286000"/>
          </a:xfrm>
        </p:spPr>
        <p:txBody>
          <a:bodyPr>
            <a:noAutofit/>
          </a:bodyPr>
          <a:lstStyle/>
          <a:p>
            <a:pPr algn="ctr"/>
            <a:r>
              <a:rPr lang="fa-IR" sz="4400" dirty="0" smtClean="0">
                <a:solidFill>
                  <a:srgbClr val="0070C0"/>
                </a:solidFill>
                <a:cs typeface="B Titr" pitchFamily="2" charset="-78"/>
              </a:rPr>
              <a:t>موضوع:</a:t>
            </a:r>
            <a:br>
              <a:rPr lang="fa-IR" sz="4400" dirty="0" smtClean="0">
                <a:solidFill>
                  <a:srgbClr val="0070C0"/>
                </a:solidFill>
                <a:cs typeface="B Titr" pitchFamily="2" charset="-78"/>
              </a:rPr>
            </a:br>
            <a:r>
              <a:rPr lang="fa-IR" sz="4400" dirty="0" smtClean="0">
                <a:solidFill>
                  <a:srgbClr val="0070C0"/>
                </a:solidFill>
                <a:cs typeface="B Titr" pitchFamily="2" charset="-78"/>
              </a:rPr>
              <a:t/>
            </a:r>
            <a:br>
              <a:rPr lang="fa-IR" sz="4400" dirty="0" smtClean="0">
                <a:solidFill>
                  <a:srgbClr val="0070C0"/>
                </a:solidFill>
                <a:cs typeface="B Titr" pitchFamily="2" charset="-78"/>
              </a:rPr>
            </a:br>
            <a:r>
              <a:rPr lang="fa-IR" sz="4400" dirty="0" smtClean="0">
                <a:solidFill>
                  <a:srgbClr val="0070C0"/>
                </a:solidFill>
                <a:cs typeface="B Titr" pitchFamily="2" charset="-78"/>
              </a:rPr>
              <a:t>نظریات کلاسیک رشد وتوسعه اقتصادی</a:t>
            </a:r>
            <a:r>
              <a:rPr lang="fa-IR" sz="4400" dirty="0">
                <a:solidFill>
                  <a:srgbClr val="0070C0"/>
                </a:solidFill>
                <a:cs typeface="B Titr" pitchFamily="2" charset="-78"/>
              </a:rPr>
              <a:t/>
            </a:r>
            <a:br>
              <a:rPr lang="fa-IR" sz="4400" dirty="0">
                <a:solidFill>
                  <a:srgbClr val="0070C0"/>
                </a:solidFill>
                <a:cs typeface="B Titr" pitchFamily="2" charset="-78"/>
              </a:rPr>
            </a:br>
            <a:endParaRPr lang="fa-IR" sz="4400" dirty="0">
              <a:solidFill>
                <a:srgbClr val="0070C0"/>
              </a:solidFill>
              <a:cs typeface="B Titr" pitchFamily="2" charset="-78"/>
            </a:endParaRPr>
          </a:p>
        </p:txBody>
      </p:sp>
      <p:sp>
        <p:nvSpPr>
          <p:cNvPr id="4" name="Title 1"/>
          <p:cNvSpPr txBox="1">
            <a:spLocks/>
          </p:cNvSpPr>
          <p:nvPr/>
        </p:nvSpPr>
        <p:spPr>
          <a:xfrm>
            <a:off x="0" y="2971800"/>
            <a:ext cx="8229600" cy="2088232"/>
          </a:xfrm>
          <a:prstGeom prst="rect">
            <a:avLst/>
          </a:prstGeom>
        </p:spPr>
        <p:style>
          <a:lnRef idx="1">
            <a:schemeClr val="accent2"/>
          </a:lnRef>
          <a:fillRef idx="3">
            <a:schemeClr val="accent2"/>
          </a:fillRef>
          <a:effectRef idx="2">
            <a:schemeClr val="accent2"/>
          </a:effectRef>
          <a:fontRef idx="minor">
            <a:schemeClr val="lt1"/>
          </a:fontRef>
        </p:style>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dirty="0" smtClean="0">
                <a:latin typeface="Bauhaus 93" pitchFamily="82" charset="0"/>
              </a:rPr>
              <a:t>Classic Theories of Economic  Growth and Development</a:t>
            </a:r>
            <a:endParaRPr lang="fa-IR" dirty="0">
              <a:latin typeface="Bauhaus 93" pitchFamily="82" charset="0"/>
            </a:endParaRPr>
          </a:p>
        </p:txBody>
      </p:sp>
      <p:pic>
        <p:nvPicPr>
          <p:cNvPr id="5"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pic>
        <p:nvPicPr>
          <p:cNvPr id="6"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2385444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878"/>
            <a:ext cx="8153400" cy="6858000"/>
          </a:xfrm>
        </p:spPr>
        <p:txBody>
          <a:bodyPr>
            <a:normAutofit/>
          </a:bodyPr>
          <a:lstStyle/>
          <a:p>
            <a:pPr marL="0" indent="0" algn="just">
              <a:buNone/>
            </a:pPr>
            <a:endParaRPr lang="fa-IR" sz="2000" b="1" dirty="0" smtClean="0">
              <a:cs typeface="B Nazanin" pitchFamily="2" charset="-78"/>
            </a:endParaRPr>
          </a:p>
          <a:p>
            <a:pPr marL="0" indent="0" algn="just">
              <a:buNone/>
            </a:pPr>
            <a:r>
              <a:rPr lang="fa-IR" sz="2000" b="1" dirty="0" smtClean="0">
                <a:cs typeface="B Nazanin" pitchFamily="2" charset="-78"/>
              </a:rPr>
              <a:t>همه </a:t>
            </a:r>
            <a:r>
              <a:rPr lang="fa-IR" sz="2000" b="1" dirty="0">
                <a:cs typeface="B Nazanin" pitchFamily="2" charset="-78"/>
              </a:rPr>
              <a:t>ی کشورها در جستجوی توسعه هستند</a:t>
            </a:r>
            <a:r>
              <a:rPr lang="fa-IR" sz="2000" b="1" dirty="0" smtClean="0">
                <a:cs typeface="B Nazanin" pitchFamily="2" charset="-78"/>
              </a:rPr>
              <a:t>.</a:t>
            </a:r>
          </a:p>
          <a:p>
            <a:pPr marL="0" indent="0" algn="just">
              <a:buNone/>
            </a:pPr>
            <a:r>
              <a:rPr lang="fa-IR" sz="2000" b="1" dirty="0" smtClean="0">
                <a:cs typeface="B Nazanin" pitchFamily="2" charset="-78"/>
              </a:rPr>
              <a:t>پیشرفت </a:t>
            </a:r>
            <a:r>
              <a:rPr lang="fa-IR" sz="2000" b="1" dirty="0">
                <a:cs typeface="B Nazanin" pitchFamily="2" charset="-78"/>
              </a:rPr>
              <a:t>اقتصادی یکی از اجزای ضروری توسعه است  اما تنها جزء آن نیست .</a:t>
            </a:r>
            <a:br>
              <a:rPr lang="fa-IR" sz="2000" b="1" dirty="0">
                <a:cs typeface="B Nazanin" pitchFamily="2" charset="-78"/>
              </a:rPr>
            </a:br>
            <a:r>
              <a:rPr lang="fa-IR" sz="2000" b="1" dirty="0" smtClean="0">
                <a:cs typeface="B Nazanin" pitchFamily="2" charset="-78"/>
              </a:rPr>
              <a:t>توسعه </a:t>
            </a:r>
            <a:r>
              <a:rPr lang="fa-IR" sz="2000" b="1" dirty="0">
                <a:cs typeface="B Nazanin" pitchFamily="2" charset="-78"/>
              </a:rPr>
              <a:t>یک پدیده صرفا اقتصادی نیست </a:t>
            </a:r>
            <a:r>
              <a:rPr lang="fa-IR" sz="2000" b="1" dirty="0" smtClean="0">
                <a:cs typeface="B Nazanin" pitchFamily="2" charset="-78"/>
              </a:rPr>
              <a:t> وبه معنای کامل کلمه بایدشامل </a:t>
            </a:r>
            <a:r>
              <a:rPr lang="fa-IR" sz="2000" b="1" dirty="0">
                <a:cs typeface="B Nazanin" pitchFamily="2" charset="-78"/>
              </a:rPr>
              <a:t>چیزی بیشتر از جنبه مادی و مالی زندگی مردم شود و آزادی های </a:t>
            </a:r>
            <a:r>
              <a:rPr lang="fa-IR" sz="2000" b="1" dirty="0" smtClean="0">
                <a:cs typeface="B Nazanin" pitchFamily="2" charset="-78"/>
              </a:rPr>
              <a:t>افرادرا </a:t>
            </a:r>
            <a:r>
              <a:rPr lang="fa-IR" sz="2000" b="1" dirty="0">
                <a:cs typeface="B Nazanin" pitchFamily="2" charset="-78"/>
              </a:rPr>
              <a:t>نیز بسط </a:t>
            </a:r>
            <a:r>
              <a:rPr lang="fa-IR" sz="2000" b="1" dirty="0" smtClean="0">
                <a:cs typeface="B Nazanin" pitchFamily="2" charset="-78"/>
              </a:rPr>
              <a:t>دهد.</a:t>
            </a:r>
          </a:p>
          <a:p>
            <a:pPr marL="0" indent="0" algn="just">
              <a:buNone/>
            </a:pPr>
            <a:r>
              <a:rPr lang="fa-IR" sz="2000" b="1" dirty="0" smtClean="0">
                <a:cs typeface="B Nazanin" pitchFamily="2" charset="-78"/>
              </a:rPr>
              <a:t>بنابراین توسعه را باید یک فرآیند چندبعدی دانست که شامل سازماندهی مجدد وجهت گیری دوباره ی کل نظام های اقتصادی واجتماعی است.توسعه علاوه بر بهبود درآمد وتولید،معمولا مشتمل برتغییرات درساختارهای نهادی،اجتماعی واجرایی ونیز تغییر درنگرش عمومی وحتی در آداب ورسوم وباورهاست.</a:t>
            </a:r>
          </a:p>
          <a:p>
            <a:pPr marL="0" indent="0" algn="just">
              <a:buNone/>
            </a:pPr>
            <a:endParaRPr lang="fa-IR" sz="2000" b="1" dirty="0">
              <a:cs typeface="B Nazanin" pitchFamily="2" charset="-78"/>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743200"/>
            <a:ext cx="4876800" cy="4032372"/>
          </a:xfrm>
          <a:prstGeom prst="rect">
            <a:avLst/>
          </a:prstGeom>
        </p:spPr>
      </p:pic>
      <p:pic>
        <p:nvPicPr>
          <p:cNvPr id="5" name="Picture 31" descr="AN3">
            <a:hlinkClick r:id="" action="ppaction://hlinkshowjump?jump=nextslide"/>
          </p:cNvPr>
          <p:cNvPicPr>
            <a:picLocks noChangeAspect="1" noChangeArrowheads="1" noCrop="1"/>
          </p:cNvPicPr>
          <p:nvPr/>
        </p:nvPicPr>
        <p:blipFill>
          <a:blip r:embed="rId3"/>
          <a:srcRect/>
          <a:stretch>
            <a:fillRect/>
          </a:stretch>
        </p:blipFill>
        <p:spPr bwMode="auto">
          <a:xfrm>
            <a:off x="8820150" y="6524625"/>
            <a:ext cx="323850" cy="314325"/>
          </a:xfrm>
          <a:prstGeom prst="rect">
            <a:avLst/>
          </a:prstGeom>
          <a:noFill/>
        </p:spPr>
      </p:pic>
      <p:pic>
        <p:nvPicPr>
          <p:cNvPr id="6" name="Picture 32" descr="AN4">
            <a:hlinkClick r:id="" action="ppaction://hlinkshowjump?jump=previousslide"/>
          </p:cNvPr>
          <p:cNvPicPr>
            <a:picLocks noChangeAspect="1" noChangeArrowheads="1" noCrop="1"/>
          </p:cNvPicPr>
          <p:nvPr/>
        </p:nvPicPr>
        <p:blipFill>
          <a:blip r:embed="rId4"/>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2006713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2749644787"/>
              </p:ext>
            </p:extLst>
          </p:nvPr>
        </p:nvGraphicFramePr>
        <p:xfrm>
          <a:off x="152400" y="152400"/>
          <a:ext cx="78486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1" descr="AN3">
            <a:hlinkClick r:id="" action="ppaction://hlinkshowjump?jump=nextslide"/>
          </p:cNvPr>
          <p:cNvPicPr>
            <a:picLocks noChangeAspect="1" noChangeArrowheads="1" noCrop="1"/>
          </p:cNvPicPr>
          <p:nvPr/>
        </p:nvPicPr>
        <p:blipFill>
          <a:blip r:embed="rId7"/>
          <a:srcRect/>
          <a:stretch>
            <a:fillRect/>
          </a:stretch>
        </p:blipFill>
        <p:spPr bwMode="auto">
          <a:xfrm>
            <a:off x="8820150" y="6524625"/>
            <a:ext cx="323850" cy="314325"/>
          </a:xfrm>
          <a:prstGeom prst="rect">
            <a:avLst/>
          </a:prstGeom>
          <a:noFill/>
        </p:spPr>
      </p:pic>
      <p:pic>
        <p:nvPicPr>
          <p:cNvPr id="6" name="Picture 32" descr="AN4">
            <a:hlinkClick r:id="" action="ppaction://hlinkshowjump?jump=previousslide"/>
          </p:cNvPr>
          <p:cNvPicPr>
            <a:picLocks noChangeAspect="1" noChangeArrowheads="1" noCrop="1"/>
          </p:cNvPicPr>
          <p:nvPr/>
        </p:nvPicPr>
        <p:blipFill>
          <a:blip r:embed="rId8"/>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1845996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rmAutofit/>
          </a:bodyPr>
          <a:lstStyle/>
          <a:p>
            <a:pPr marL="0" indent="0" algn="just">
              <a:buNone/>
            </a:pPr>
            <a:endParaRPr lang="fa-IR" sz="2000" b="1" dirty="0" smtClean="0">
              <a:cs typeface="B Titr" pitchFamily="2" charset="-78"/>
            </a:endParaRPr>
          </a:p>
          <a:p>
            <a:pPr marL="0" indent="0" algn="just">
              <a:buNone/>
            </a:pPr>
            <a:r>
              <a:rPr lang="fa-IR" sz="2000" b="1" dirty="0" smtClean="0">
                <a:cs typeface="B Titr" pitchFamily="2" charset="-78"/>
              </a:rPr>
              <a:t>چهار رویکرد:</a:t>
            </a:r>
          </a:p>
          <a:p>
            <a:pPr marL="0" indent="0" algn="just">
              <a:buNone/>
            </a:pPr>
            <a:r>
              <a:rPr lang="fa-IR" sz="2000" b="1" dirty="0" smtClean="0">
                <a:cs typeface="B Nazanin" pitchFamily="2" charset="-78"/>
              </a:rPr>
              <a:t>نظریه پردازان دردهه های 1950و1960،فرآیندتوسعه رابه مثابه ی رشته ای از مراحل پی درپی رشد اقتصادی می دانستندکه همه ی کشورهابایدازآن گذرکنند.نخستین باردرنظریه ی اقتصاد توسعه بودکه مقادیرمناسب وترکیب صحیح پس انداز،سرمایه گذاری وکمک های خارجی،به عنوان تنها مواردضروری برای ایجادتوانایی درکشورهای توسعه یافته ترتلقی گردید.</a:t>
            </a:r>
          </a:p>
          <a:p>
            <a:pPr marL="0" indent="0" algn="just">
              <a:buNone/>
            </a:pPr>
            <a:r>
              <a:rPr lang="fa-IR" sz="2000" b="1" dirty="0" smtClean="0">
                <a:cs typeface="B Nazanin" pitchFamily="2" charset="-78"/>
              </a:rPr>
              <a:t>الگوی تغییرساختاری ازنظریه های اقتصادی جدیدوتحلیل های آماری استفاده می کردتا تصویری ازفرآیند درونی تغییرساختاری ارائه دهد.</a:t>
            </a:r>
          </a:p>
          <a:p>
            <a:pPr marL="0" indent="0" algn="just">
              <a:buNone/>
            </a:pPr>
            <a:r>
              <a:rPr lang="fa-IR" sz="2000" b="1" dirty="0" smtClean="0">
                <a:cs typeface="B Nazanin" pitchFamily="2" charset="-78"/>
              </a:rPr>
              <a:t>انقلاب وابستگی بین المللی که افراطی تر وسیاسی تربه نظرمی آمد.این نظریه،کمترتوسعه یافتگی رابرحسب روابط قدرت بین المللی وداخلی،انعطاف ناپذیری های اقتصادی،نهادی و ساختاری وانتشارنظام های اقتصادی واجتماعی دوگانه ی ناشی ازآن انعطاف ناپذیری هادریک کشوروبین کشورهای جهان تشریح می کرد.نظریات وابستگی متمایل به تاکیدزیادبرمحدودیت های درونی وبیرونی نهادی وسیاسی درمسیرتوسعه ی اقتصادی بودند.درآن نظریه ها بر ضرورت سیاست های فراگیروجدیدبه منظور ریشه کن کردن فقر،فراهم کردن فرصت های شغلی متنوع تر وکاهش نابرابری های درآمدی تاکید می شد.</a:t>
            </a:r>
          </a:p>
          <a:p>
            <a:pPr marL="0" indent="0" algn="just">
              <a:buNone/>
            </a:pPr>
            <a:r>
              <a:rPr lang="fa-IR" sz="2000" b="1" dirty="0" smtClean="0">
                <a:cs typeface="B Nazanin" pitchFamily="2" charset="-78"/>
              </a:rPr>
              <a:t>درخلال بخش اعظم دهه های 1980و1990،رویکردچهارمی شایع شد.این ضدانقلاب نئوکلاسیکی درتفکراقتصادی،برنقش سودمندبازارهای آزاد،نظام های اقتصادی آزاد وخصوصی سازی شرکت های ناکارآمددولتی تاکید می کرد.</a:t>
            </a:r>
            <a:endParaRPr lang="fa-IR" sz="2000" b="1" dirty="0">
              <a:cs typeface="B Nazanin" pitchFamily="2" charset="-78"/>
            </a:endParaRPr>
          </a:p>
        </p:txBody>
      </p:sp>
    </p:spTree>
    <p:extLst>
      <p:ext uri="{BB962C8B-B14F-4D97-AF65-F5344CB8AC3E}">
        <p14:creationId xmlns:p14="http://schemas.microsoft.com/office/powerpoint/2010/main" val="17001988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rmAutofit/>
          </a:bodyPr>
          <a:lstStyle/>
          <a:p>
            <a:pPr marL="0" indent="0">
              <a:buNone/>
            </a:pPr>
            <a:endParaRPr lang="fa-IR" sz="2000" b="1" dirty="0" smtClean="0">
              <a:cs typeface="B Titr" pitchFamily="2" charset="-78"/>
            </a:endParaRPr>
          </a:p>
          <a:p>
            <a:pPr marL="0" indent="0">
              <a:buNone/>
            </a:pPr>
            <a:endParaRPr lang="fa-IR" sz="2000" b="1" dirty="0">
              <a:cs typeface="B Titr" pitchFamily="2" charset="-78"/>
            </a:endParaRPr>
          </a:p>
          <a:p>
            <a:pPr marL="0" indent="0">
              <a:buNone/>
            </a:pPr>
            <a:r>
              <a:rPr lang="fa-IR" sz="2000" b="1" dirty="0" smtClean="0">
                <a:cs typeface="B Titr" pitchFamily="2" charset="-78"/>
              </a:rPr>
              <a:t>توسعه به مثابه ی رشد ونظریات مراحل خطی:</a:t>
            </a:r>
          </a:p>
          <a:p>
            <a:pPr marL="0" indent="0" algn="just">
              <a:buNone/>
            </a:pPr>
            <a:r>
              <a:rPr lang="fa-IR" sz="2000" b="1" dirty="0" smtClean="0">
                <a:cs typeface="B Nazanin" pitchFamily="2" charset="-78"/>
              </a:rPr>
              <a:t>وقتی پس ازجنگ جهانی دوم،واقعا به کشورهای فقیرجهان توجه شد،اقتصاد دانان در کشور های صنعتی سردرگم شدند،آنان هیچ ایزارفکری در دست نداشتندکه با آن فرآیند رشد اقتصادی درجوامع کشاورزی بزرگ را که فاقدساختارهای اقتصادی پیشرفته بودند تحلیل کنند.اما آن ها ازتجربه ی طرح مارشال برخورداربودندکه درآن مقادیر هنگفت کمک های مالی وفنی ایالات متحده آمریکا درمدت چندسال،کشورهای اروپایی آسیب دیده درجنگ را قادر به بازسازی ونوسازی نمود.</a:t>
            </a:r>
          </a:p>
          <a:p>
            <a:pPr marL="0" indent="0" algn="just">
              <a:buNone/>
            </a:pPr>
            <a:r>
              <a:rPr lang="fa-IR" sz="2000" b="1" dirty="0" smtClean="0">
                <a:cs typeface="B Nazanin" pitchFamily="2" charset="-78"/>
              </a:rPr>
              <a:t>مسلماًتجربه ی تاریخی آن کشورهادرتبدیل کردن نظام اقتصادی خودازجوامع کشاورزی فقیر به غول های صنعتی پیشرفته،درس های بسیارمهمی برای کشورهای عقب مانده آسیا،آفریقا و آمریکای لاتین دارد.</a:t>
            </a:r>
          </a:p>
          <a:p>
            <a:pPr marL="0" indent="0" algn="just">
              <a:buNone/>
            </a:pPr>
            <a:r>
              <a:rPr lang="fa-IR" sz="2000" b="1" dirty="0" smtClean="0">
                <a:cs typeface="B Nazanin" pitchFamily="2" charset="-78"/>
              </a:rPr>
              <a:t>نحوه ی استدلال وسادگی این دو شاخه ی فکری-یعنی به کارگیری تزریق هنگفت سرمایه وتجربه ی تاریخی کشورهای توسعه یافته ی کنونی به قدری قانع کننده بودکه صاحب نظران، سیاست مداران ودولت مردان درکشورهای ثروتمند-نتوانستنددربرابرآن مقاومت کنند.این رویکرد اغلب به دلیل تاکیدبرنقش محوری انباشت سرمایه پرشتاب((بنیادگرایی سرمایه)) لقب گرفته است.</a:t>
            </a:r>
            <a:endParaRPr lang="fa-IR" sz="2000" b="1" dirty="0">
              <a:cs typeface="B Nazanin" pitchFamily="2" charset="-78"/>
            </a:endParaRPr>
          </a:p>
        </p:txBody>
      </p:sp>
      <p:pic>
        <p:nvPicPr>
          <p:cNvPr id="4"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pic>
        <p:nvPicPr>
          <p:cNvPr id="5"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28725475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lstStyle/>
          <a:p>
            <a:pPr marL="0" indent="0" algn="just">
              <a:buNone/>
            </a:pPr>
            <a:endParaRPr lang="fa-IR" sz="2000" b="1" dirty="0" smtClean="0">
              <a:cs typeface="B Titr" pitchFamily="2" charset="-78"/>
            </a:endParaRPr>
          </a:p>
          <a:p>
            <a:pPr marL="0" indent="0" algn="just">
              <a:buNone/>
            </a:pPr>
            <a:endParaRPr lang="fa-IR" sz="2000" b="1" dirty="0">
              <a:cs typeface="B Titr" pitchFamily="2" charset="-78"/>
            </a:endParaRPr>
          </a:p>
          <a:p>
            <a:pPr marL="0" indent="0" algn="just">
              <a:buNone/>
            </a:pPr>
            <a:r>
              <a:rPr lang="fa-IR" sz="2000" b="1" dirty="0" smtClean="0">
                <a:cs typeface="B Titr" pitchFamily="2" charset="-78"/>
              </a:rPr>
              <a:t>الگوی </a:t>
            </a:r>
            <a:r>
              <a:rPr lang="fa-IR" sz="2000" b="1" dirty="0">
                <a:cs typeface="B Titr" pitchFamily="2" charset="-78"/>
              </a:rPr>
              <a:t>رشد روستو : </a:t>
            </a:r>
            <a:endParaRPr lang="fa-IR" sz="2000" b="1" dirty="0" smtClean="0">
              <a:cs typeface="B Titr" pitchFamily="2" charset="-78"/>
            </a:endParaRPr>
          </a:p>
          <a:p>
            <a:pPr marL="0" indent="0" algn="just">
              <a:buNone/>
            </a:pPr>
            <a:r>
              <a:rPr lang="fa-IR" sz="2000" b="1" dirty="0" smtClean="0">
                <a:cs typeface="B Nazanin" pitchFamily="2" charset="-78"/>
              </a:rPr>
              <a:t>موثرترین </a:t>
            </a:r>
            <a:r>
              <a:rPr lang="fa-IR" sz="2000" b="1" dirty="0">
                <a:cs typeface="B Nazanin" pitchFamily="2" charset="-78"/>
              </a:rPr>
              <a:t>مدل مراحل رشد خطی توسعه مربوط به </a:t>
            </a:r>
            <a:r>
              <a:rPr lang="fa-IR" sz="2000" b="1" dirty="0" smtClean="0">
                <a:cs typeface="B Nazanin" pitchFamily="2" charset="-78"/>
              </a:rPr>
              <a:t>اقتصاددان آمریکایی </a:t>
            </a:r>
            <a:r>
              <a:rPr lang="fa-IR" sz="2000" b="1" dirty="0">
                <a:cs typeface="B Nazanin" pitchFamily="2" charset="-78"/>
              </a:rPr>
              <a:t>والت روستو بود .</a:t>
            </a:r>
          </a:p>
          <a:p>
            <a:pPr marL="0" indent="0" algn="just">
              <a:buNone/>
            </a:pPr>
            <a:r>
              <a:rPr lang="fa-IR" sz="2000" b="1" dirty="0">
                <a:cs typeface="B Nazanin" pitchFamily="2" charset="-78"/>
              </a:rPr>
              <a:t> از نظر روستو کشورها در یکی از دسته های زیر قرار دارند :</a:t>
            </a:r>
          </a:p>
          <a:p>
            <a:pPr marL="0" indent="0" algn="just">
              <a:buNone/>
            </a:pPr>
            <a:r>
              <a:rPr lang="fa-IR" sz="2000" b="1" dirty="0">
                <a:cs typeface="B Nazanin" pitchFamily="2" charset="-78"/>
              </a:rPr>
              <a:t>جامعه سنتی ، آغاز تحول </a:t>
            </a:r>
            <a:r>
              <a:rPr lang="fa-IR" sz="2000" b="1" dirty="0" smtClean="0">
                <a:cs typeface="B Nazanin" pitchFamily="2" charset="-78"/>
              </a:rPr>
              <a:t> یا ماقبل خیز، </a:t>
            </a:r>
            <a:r>
              <a:rPr lang="fa-IR" sz="2000" b="1" dirty="0">
                <a:cs typeface="B Nazanin" pitchFamily="2" charset="-78"/>
              </a:rPr>
              <a:t>تکامل یا بلوغ ، مصرف انبوه</a:t>
            </a:r>
          </a:p>
          <a:p>
            <a:pPr marL="0" indent="0" algn="just">
              <a:buNone/>
            </a:pPr>
            <a:endParaRPr lang="fa-IR" sz="2000" b="1" dirty="0">
              <a:cs typeface="B Nazanin" pitchFamily="2" charset="-78"/>
            </a:endParaRPr>
          </a:p>
          <a:p>
            <a:pPr marL="0" indent="0" algn="just">
              <a:buNone/>
            </a:pPr>
            <a:r>
              <a:rPr lang="fa-IR" sz="2000" b="1" dirty="0">
                <a:cs typeface="B Nazanin" pitchFamily="2" charset="-78"/>
              </a:rPr>
              <a:t>از نظر او همه ی کشورها ی پیشرفته مرحله خیز یا آغاز تحول را پشت سر گذاشته و کشورهای کمتر توسعه یافته در مرحله 1 یا 2 هستند طبق نظر روستو راهبرد اصلی توسعه که برای هر نوع تحول (خیز) ضروری است ؛</a:t>
            </a:r>
          </a:p>
          <a:p>
            <a:pPr marL="0" indent="0" algn="just">
              <a:buNone/>
            </a:pPr>
            <a:r>
              <a:rPr lang="fa-IR" sz="2000" b="1" dirty="0" smtClean="0">
                <a:cs typeface="B Nazanin" pitchFamily="2" charset="-78"/>
              </a:rPr>
              <a:t>یکی از راهبردهای اصلی توسعه که برای هرگونه تحول ضروری قلمداد می شد،تجهیز پس اندازهای داخلی وخارجی برای ایجادسرمایه گذاری کافی وشتاب دادن به رشد اقتصادی بود.</a:t>
            </a:r>
            <a:endParaRPr lang="fa-IR" sz="2000" b="1" dirty="0">
              <a:cs typeface="B Nazanin" pitchFamily="2" charset="-78"/>
            </a:endParaRPr>
          </a:p>
          <a:p>
            <a:pPr marL="0" indent="0">
              <a:buNone/>
            </a:pPr>
            <a:endParaRPr lang="fa-IR" dirty="0"/>
          </a:p>
        </p:txBody>
      </p:sp>
      <p:pic>
        <p:nvPicPr>
          <p:cNvPr id="5"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pic>
        <p:nvPicPr>
          <p:cNvPr id="6"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23560445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lstStyle/>
          <a:p>
            <a:pPr marL="0" indent="0" algn="just">
              <a:buNone/>
            </a:pPr>
            <a:endParaRPr lang="fa-IR" sz="2000" b="1" dirty="0" smtClean="0">
              <a:cs typeface="B Titr" pitchFamily="2" charset="-78"/>
            </a:endParaRPr>
          </a:p>
          <a:p>
            <a:pPr marL="0" indent="0" algn="just">
              <a:buNone/>
            </a:pPr>
            <a:endParaRPr lang="fa-IR" sz="2000" b="1" dirty="0">
              <a:cs typeface="B Titr" pitchFamily="2" charset="-78"/>
            </a:endParaRPr>
          </a:p>
          <a:p>
            <a:pPr marL="0" indent="0" algn="just">
              <a:buNone/>
            </a:pPr>
            <a:r>
              <a:rPr lang="fa-IR" sz="2000" b="1" dirty="0" smtClean="0">
                <a:cs typeface="B Titr" pitchFamily="2" charset="-78"/>
              </a:rPr>
              <a:t>الگوی </a:t>
            </a:r>
            <a:r>
              <a:rPr lang="fa-IR" sz="2000" b="1" dirty="0">
                <a:cs typeface="B Titr" pitchFamily="2" charset="-78"/>
              </a:rPr>
              <a:t>رشد هارود-دومار : </a:t>
            </a:r>
            <a:endParaRPr lang="fa-IR" sz="2000" b="1" dirty="0" smtClean="0">
              <a:cs typeface="B Titr" pitchFamily="2" charset="-78"/>
            </a:endParaRPr>
          </a:p>
          <a:p>
            <a:pPr marL="0" indent="0" algn="just">
              <a:buNone/>
            </a:pPr>
            <a:r>
              <a:rPr lang="fa-IR" sz="2000" b="1" dirty="0" smtClean="0">
                <a:cs typeface="B Nazanin" pitchFamily="2" charset="-78"/>
              </a:rPr>
              <a:t>این </a:t>
            </a:r>
            <a:r>
              <a:rPr lang="fa-IR" sz="2000" b="1" dirty="0">
                <a:cs typeface="B Nazanin" pitchFamily="2" charset="-78"/>
              </a:rPr>
              <a:t>الگو امروزه به الگوی </a:t>
            </a:r>
            <a:r>
              <a:rPr lang="en-US" sz="2000" b="1" dirty="0">
                <a:cs typeface="B Nazanin" pitchFamily="2" charset="-78"/>
              </a:rPr>
              <a:t>AK </a:t>
            </a:r>
            <a:r>
              <a:rPr lang="fa-IR" sz="2000" b="1" dirty="0">
                <a:cs typeface="B Nazanin" pitchFamily="2" charset="-78"/>
              </a:rPr>
              <a:t>معروف است که تولید در آن به صورت میزان ذخیره سرمایه (</a:t>
            </a:r>
            <a:r>
              <a:rPr lang="en-US" sz="2000" b="1" dirty="0" smtClean="0">
                <a:cs typeface="B Nazanin" pitchFamily="2" charset="-78"/>
              </a:rPr>
              <a:t>K </a:t>
            </a:r>
            <a:r>
              <a:rPr lang="fa-IR" sz="2000" b="1" dirty="0" smtClean="0">
                <a:cs typeface="B Nazanin" pitchFamily="2" charset="-78"/>
              </a:rPr>
              <a:t>)در </a:t>
            </a:r>
            <a:r>
              <a:rPr lang="fa-IR" sz="2000" b="1" dirty="0">
                <a:cs typeface="B Nazanin" pitchFamily="2" charset="-78"/>
              </a:rPr>
              <a:t>یک عدد ثابت </a:t>
            </a:r>
            <a:r>
              <a:rPr lang="en-US" sz="2000" b="1" dirty="0" smtClean="0">
                <a:cs typeface="B Nazanin" pitchFamily="2" charset="-78"/>
              </a:rPr>
              <a:t>A)</a:t>
            </a:r>
            <a:r>
              <a:rPr lang="fa-IR" sz="2000" b="1" dirty="0" smtClean="0">
                <a:cs typeface="B Nazanin" pitchFamily="2" charset="-78"/>
              </a:rPr>
              <a:t>)</a:t>
            </a:r>
            <a:r>
              <a:rPr lang="en-US" sz="2000" b="1" dirty="0" smtClean="0">
                <a:cs typeface="B Nazanin" pitchFamily="2" charset="-78"/>
              </a:rPr>
              <a:t> </a:t>
            </a:r>
            <a:r>
              <a:rPr lang="fa-IR" sz="2000" b="1" dirty="0">
                <a:cs typeface="B Nazanin" pitchFamily="2" charset="-78"/>
              </a:rPr>
              <a:t>نمایش داده </a:t>
            </a:r>
            <a:r>
              <a:rPr lang="fa-IR" sz="2000" b="1" dirty="0" smtClean="0">
                <a:cs typeface="B Nazanin" pitchFamily="2" charset="-78"/>
              </a:rPr>
              <a:t>می شود </a:t>
            </a:r>
            <a:r>
              <a:rPr lang="fa-IR" sz="2000" b="1" dirty="0">
                <a:cs typeface="B Nazanin" pitchFamily="2" charset="-78"/>
              </a:rPr>
              <a:t>.</a:t>
            </a:r>
          </a:p>
          <a:p>
            <a:pPr marL="0" indent="0" algn="just">
              <a:buNone/>
            </a:pPr>
            <a:r>
              <a:rPr lang="fa-IR" sz="2000" b="1" dirty="0">
                <a:cs typeface="B Nazanin" pitchFamily="2" charset="-78"/>
              </a:rPr>
              <a:t>طبق این الگو هر کشور باید </a:t>
            </a:r>
            <a:r>
              <a:rPr lang="fa-IR" sz="2000" b="1" dirty="0" smtClean="0">
                <a:cs typeface="B Nazanin" pitchFamily="2" charset="-78"/>
              </a:rPr>
              <a:t>مقادیری </a:t>
            </a:r>
            <a:r>
              <a:rPr lang="fa-IR" sz="2000" b="1" dirty="0">
                <a:cs typeface="B Nazanin" pitchFamily="2" charset="-78"/>
              </a:rPr>
              <a:t>از درآمد ملی خود را پس انداز کند و سرمایه گذاری جدید نیز انجام دهد تا رشد کند . </a:t>
            </a:r>
          </a:p>
          <a:p>
            <a:pPr marL="0" indent="0" algn="just">
              <a:buNone/>
            </a:pPr>
            <a:r>
              <a:rPr lang="fa-IR" sz="2000" b="1" dirty="0">
                <a:cs typeface="B Nazanin" pitchFamily="2" charset="-78"/>
              </a:rPr>
              <a:t>علاوه بر این دو شاخص دیگر بر روی رشد اثر دارد ؛ 1-رشد نیروی کار 2- پیشرفت </a:t>
            </a:r>
            <a:r>
              <a:rPr lang="fa-IR" sz="2000" b="1" dirty="0" smtClean="0">
                <a:cs typeface="B Nazanin" pitchFamily="2" charset="-78"/>
              </a:rPr>
              <a:t>فناوری</a:t>
            </a:r>
          </a:p>
          <a:p>
            <a:pPr marL="0" indent="0" algn="just">
              <a:buNone/>
            </a:pPr>
            <a:r>
              <a:rPr lang="fa-IR" sz="2000" b="1" dirty="0" smtClean="0">
                <a:cs typeface="B Nazanin" pitchFamily="2" charset="-78"/>
              </a:rPr>
              <a:t>در الگوی هارود-دومار،رشدنیروی کاربه وضوح واردنشده است زیرانیروی کاردریک کشور در حال توسعه،فراوان درنظرگرفته شده ومی تواندبسته به نیازبه نسبت مناسب با سرمایه به استخدام درآید.پیشرفت فناوری می تواندبه طورکلی درشرایط مدل هارود-دومار به شکل کاهش میزان نسبت لازم برای سرمایه به تولیدوصف شودکه رشد بیشتری رابرای میزان مشخصی سرمایه گذاری ایجادمی کند. دربلندمدت چنین نسبتی ثابت نیست بلکه در واکنش به عملکرد بازارهای مالی ومحیط سیاستی تغییر می کند</a:t>
            </a:r>
            <a:r>
              <a:rPr lang="fa-IR" sz="2000" b="1" dirty="0" smtClean="0">
                <a:cs typeface="B Nazanin" pitchFamily="2" charset="-78"/>
              </a:rPr>
              <a:t>.(درصورت پیشرفت فناوری با میزان مشخصی سرمایه می توان تولید و رشد بیشتری داشت).</a:t>
            </a:r>
            <a:endParaRPr lang="fa-IR" sz="2000" b="1" dirty="0">
              <a:cs typeface="B Nazanin" pitchFamily="2" charset="-78"/>
            </a:endParaRPr>
          </a:p>
        </p:txBody>
      </p:sp>
      <p:pic>
        <p:nvPicPr>
          <p:cNvPr id="4" name="Picture 31" descr="AN3">
            <a:hlinkClick r:id="" action="ppaction://hlinkshowjump?jump=nextslide"/>
          </p:cNvPr>
          <p:cNvPicPr>
            <a:picLocks noChangeAspect="1" noChangeArrowheads="1" noCrop="1"/>
          </p:cNvPicPr>
          <p:nvPr/>
        </p:nvPicPr>
        <p:blipFill>
          <a:blip r:embed="rId2"/>
          <a:srcRect/>
          <a:stretch>
            <a:fillRect/>
          </a:stretch>
        </p:blipFill>
        <p:spPr bwMode="auto">
          <a:xfrm>
            <a:off x="8820150" y="6524625"/>
            <a:ext cx="323850" cy="314325"/>
          </a:xfrm>
          <a:prstGeom prst="rect">
            <a:avLst/>
          </a:prstGeom>
          <a:noFill/>
        </p:spPr>
      </p:pic>
      <p:pic>
        <p:nvPicPr>
          <p:cNvPr id="5" name="Picture 32" descr="AN4">
            <a:hlinkClick r:id="" action="ppaction://hlinkshowjump?jump=previousslide"/>
          </p:cNvPr>
          <p:cNvPicPr>
            <a:picLocks noChangeAspect="1" noChangeArrowheads="1" noCrop="1"/>
          </p:cNvPicPr>
          <p:nvPr/>
        </p:nvPicPr>
        <p:blipFill>
          <a:blip r:embed="rId3"/>
          <a:srcRect/>
          <a:stretch>
            <a:fillRect/>
          </a:stretch>
        </p:blipFill>
        <p:spPr bwMode="auto">
          <a:xfrm>
            <a:off x="0" y="6543675"/>
            <a:ext cx="323850" cy="314325"/>
          </a:xfrm>
          <a:prstGeom prst="rect">
            <a:avLst/>
          </a:prstGeom>
          <a:noFill/>
        </p:spPr>
      </p:pic>
    </p:spTree>
    <p:extLst>
      <p:ext uri="{BB962C8B-B14F-4D97-AF65-F5344CB8AC3E}">
        <p14:creationId xmlns:p14="http://schemas.microsoft.com/office/powerpoint/2010/main" val="2328844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289</TotalTime>
  <Words>2002</Words>
  <Application>Microsoft Office PowerPoint</Application>
  <PresentationFormat>On-screen Show (4:3)</PresentationFormat>
  <Paragraphs>139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Opulent</vt:lpstr>
      <vt:lpstr>PowerPoint Presentation</vt:lpstr>
      <vt:lpstr>PowerPoint Presentation</vt:lpstr>
      <vt:lpstr>موضوع:  نظریات کلاسیک رشد وتوسعه اقتصادی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ALI</cp:lastModifiedBy>
  <cp:revision>114</cp:revision>
  <dcterms:created xsi:type="dcterms:W3CDTF">2006-08-16T00:00:00Z</dcterms:created>
  <dcterms:modified xsi:type="dcterms:W3CDTF">2016-08-24T06:01:43Z</dcterms:modified>
</cp:coreProperties>
</file>